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heme/theme3.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ink/ink1.xml" ContentType="application/inkml+xml"/>
  <Override PartName="/ppt/ink/ink2.xml" ContentType="application/inkml+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xml" ContentType="application/vnd.openxmlformats-officedocument.presentationml.notesSlide+xml"/>
  <Override PartName="/ppt/tags/tag65.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19" r:id="rId2"/>
  </p:sldMasterIdLst>
  <p:notesMasterIdLst>
    <p:notesMasterId r:id="rId31"/>
  </p:notesMasterIdLst>
  <p:sldIdLst>
    <p:sldId id="262" r:id="rId3"/>
    <p:sldId id="305" r:id="rId4"/>
    <p:sldId id="327" r:id="rId5"/>
    <p:sldId id="278" r:id="rId6"/>
    <p:sldId id="356" r:id="rId7"/>
    <p:sldId id="359" r:id="rId8"/>
    <p:sldId id="268" r:id="rId9"/>
    <p:sldId id="285" r:id="rId10"/>
    <p:sldId id="286" r:id="rId11"/>
    <p:sldId id="343" r:id="rId12"/>
    <p:sldId id="346" r:id="rId13"/>
    <p:sldId id="270" r:id="rId14"/>
    <p:sldId id="344" r:id="rId15"/>
    <p:sldId id="345" r:id="rId16"/>
    <p:sldId id="348" r:id="rId17"/>
    <p:sldId id="271" r:id="rId18"/>
    <p:sldId id="349" r:id="rId19"/>
    <p:sldId id="351" r:id="rId20"/>
    <p:sldId id="350" r:id="rId21"/>
    <p:sldId id="282" r:id="rId22"/>
    <p:sldId id="354" r:id="rId23"/>
    <p:sldId id="355" r:id="rId24"/>
    <p:sldId id="358" r:id="rId25"/>
    <p:sldId id="357" r:id="rId26"/>
    <p:sldId id="326" r:id="rId27"/>
    <p:sldId id="347" r:id="rId28"/>
    <p:sldId id="294" r:id="rId29"/>
    <p:sldId id="353" r:id="rId30"/>
  </p:sldIdLst>
  <p:sldSz cx="9144000" cy="6858000" type="screen4x3"/>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a:srgbClr val="18496B"/>
    <a:srgbClr val="4B5185"/>
    <a:srgbClr val="095457"/>
    <a:srgbClr val="CA913E"/>
    <a:srgbClr val="757070"/>
    <a:srgbClr val="3235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7" autoAdjust="0"/>
    <p:restoredTop sz="94660"/>
  </p:normalViewPr>
  <p:slideViewPr>
    <p:cSldViewPr snapToGrid="0">
      <p:cViewPr varScale="1">
        <p:scale>
          <a:sx n="83" d="100"/>
          <a:sy n="83" d="100"/>
        </p:scale>
        <p:origin x="96" y="378"/>
      </p:cViewPr>
      <p:guideLst>
        <p:guide orient="horz" pos="2160"/>
        <p:guide pos="2880"/>
      </p:guideLst>
    </p:cSldViewPr>
  </p:slideViewPr>
  <p:notesTextViewPr>
    <p:cViewPr>
      <p:scale>
        <a:sx n="1" d="1"/>
        <a:sy n="1" d="1"/>
      </p:scale>
      <p:origin x="0" y="0"/>
    </p:cViewPr>
  </p:notesTextViewPr>
  <p:sorterViewPr>
    <p:cViewPr>
      <p:scale>
        <a:sx n="100" d="100"/>
        <a:sy n="100" d="100"/>
      </p:scale>
      <p:origin x="0" y="-13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11-05T20:35:05.578"/>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85896E8D-29D7-4AB9-8F56-8116879D024D}" emma:medium="tactile" emma:mode="ink">
          <msink:context xmlns:msink="http://schemas.microsoft.com/ink/2010/main" type="writingRegion" rotatedBoundingBox="12300,7938 13474,7938 13474,10170 12300,10170"/>
        </emma:interpretation>
      </emma:emma>
    </inkml:annotationXML>
    <inkml:traceGroup>
      <inkml:annotationXML>
        <emma:emma xmlns:emma="http://www.w3.org/2003/04/emma" version="1.0">
          <emma:interpretation id="{FCFD749D-F58E-4361-BFDB-745D07EB17A4}" emma:medium="tactile" emma:mode="ink">
            <msink:context xmlns:msink="http://schemas.microsoft.com/ink/2010/main" type="paragraph" rotatedBoundingBox="12300,7938 13474,7938 13474,10170 12300,10170" alignmentLevel="1"/>
          </emma:interpretation>
        </emma:emma>
      </inkml:annotationXML>
      <inkml:traceGroup>
        <inkml:annotationXML>
          <emma:emma xmlns:emma="http://www.w3.org/2003/04/emma" version="1.0">
            <emma:interpretation id="{83FAF4C1-7350-460F-AD77-81C4938F0813}" emma:medium="tactile" emma:mode="ink">
              <msink:context xmlns:msink="http://schemas.microsoft.com/ink/2010/main" type="line" rotatedBoundingBox="12300,7938 13474,7938 13474,10170 12300,10170"/>
            </emma:interpretation>
          </emma:emma>
        </inkml:annotationXML>
        <inkml:traceGroup>
          <inkml:annotationXML>
            <emma:emma xmlns:emma="http://www.w3.org/2003/04/emma" version="1.0">
              <emma:interpretation id="{72C0500F-1D64-4108-B9CA-A4113D18BC48}" emma:medium="tactile" emma:mode="ink">
                <msink:context xmlns:msink="http://schemas.microsoft.com/ink/2010/main" type="inkWord" rotatedBoundingBox="12300,7938 13474,7938 13474,10170 12300,10170">
                  <msink:destinationLink direction="to" ref="{F6D1BC20-8417-47A8-A269-F2C551521303}"/>
                  <msink:destinationLink direction="from" ref="{F6D1BC20-8417-47A8-A269-F2C551521303}"/>
                </msink:context>
              </emma:interpretation>
              <emma:one-of disjunction-type="recognition" id="oneOf0">
                <emma:interpretation id="interp0" emma:lang="en-US" emma:confidence="1">
                  <emma:literal>•</emma:literal>
                </emma:interpretation>
                <emma:interpretation id="interp1" emma:lang="en-US" emma:confidence="0">
                  <emma:literal>I</emma:literal>
                </emma:interpretation>
                <emma:interpretation id="interp2" emma:lang="en-US" emma:confidence="0">
                  <emma:literal>p</emma:literal>
                </emma:interpretation>
                <emma:interpretation id="interp3" emma:lang="en-US" emma:confidence="0">
                  <emma:literal>b</emma:literal>
                </emma:interpretation>
                <emma:interpretation id="interp4" emma:lang="en-US" emma:confidence="0">
                  <emma:literal>*</emma:literal>
                </emma:interpretation>
              </emma:one-of>
            </emma:emma>
          </inkml:annotationXML>
          <inkml:trace contextRef="#ctx0" brushRef="#br0">457 2072 12 0,'-7'-7'6'0,"3"-14"2"0,4 14 6 16,0-3-11-16,-4-11 0 15,0-10 4-15,4-3 0 16,-4-8-7-16,0-6 0 16,-4-1 6-16,1-20 1 15,-1-7-3-15,-4-24 1 16,4-14-3-16,-3-7 1 16,-1-17-2-16,0-18 0 0,1 1-2 15,3 3 1-15,-4 7-1 16,1 6 1-16,-1 22 0 15,0 20 1-15,1 21 0 16,3 14 0-16,0 17 0 16,4 17 0-16,4 15 0 15,0 13 1-15,12 20-2 16,3 15 1-16,9 13 0 16,-1 21 0-16,8 7 1 15,8 18 0-15,8 16-1 16,7 22 1-16,4 6 0 15,5 7 0-15,3-3-1 16,-4 3 1-16,-4-21-1 16,-7-10 1-16,-9-7-1 15,-3-10 0-15,-4-10 0 16,-4-18 0-16,-7-7 0 16,-5-17 0-16,-7-14 0 0,-12-14 0 15,-8-13 0-15,-7-18 0 16,-13-7-1-16,-14-10 1 15,-5-11-1-15,-11 1 0 16,-12 3-1-16,-4-7 1 16,4 7-1-16,-8 3 0 15,0 4 0-15,20 7 1 16,-20 3-1-16,4 11 1 16,8 0-1-16,8 3 1 0,7 3-1 15,13 4 1-15,3 0-1 16,11-3 1-16,13-4-1 15,11-3 1-15,11-4 0 16,13-14 0-16,14-6 0 16,13-8 0-16,7-6 0 15,1-11 0-15,7 4 0 16,11-11 1-16,1-3-1 16,0 3 0-16,7-6 0 15,-3-1 1-15,-8 1-1 16,-12 6 0-16,-4 4 0 15,-3 6 0-15,-5 8 0 16,-3 0 0-16,-8 3-1 16,-8 14 1-16,-8 6 0 15,-3 12 0-15,-12 6-1 16,-12 10 1-16,-8 11 0 16,-11 14 0-16,-1 20 0 15,-3 11 0-15,-4 10 1 0,-8 14 0 16,-4 0 1-16,1 20 0 15,-9 11 0-15,-3 11 1 16,-5 3 0-16,-3 3 1 16,8 0-1-16,7-6 0 15,4-18-1-15,12 0 1 16,4-24-2-16,8-14 1 16,-1-14-1-16,12-10 0 15,-3-10-2-15,7-7 1 0,-4-8-5 16,0-6 0-16,1-4-8 15,-1 1 1-15,-4-1-6 16,-3 1 0-16,-9-8 0 16,-3-13 0-16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11-05T20:35:11.613"/>
    </inkml:context>
    <inkml:brush xml:id="br0">
      <inkml:brushProperty name="width" value="0.13333" units="cm"/>
      <inkml:brushProperty name="height" value="0.13333" units="cm"/>
      <inkml:brushProperty name="fitToCurve" value="1"/>
    </inkml:brush>
  </inkml:definitions>
  <inkml:traceGroup>
    <inkml:annotationXML>
      <emma:emma xmlns:emma="http://www.w3.org/2003/04/emma" version="1.0">
        <emma:interpretation id="{F6D1BC20-8417-47A8-A269-F2C551521303}" emma:medium="tactile" emma:mode="ink">
          <msink:context xmlns:msink="http://schemas.microsoft.com/ink/2010/main" type="inkDrawing" rotatedBoundingBox="5086,14587 11718,9279 12226,9914 5594,15221" semanticType="callout" shapeName="Other">
            <msink:sourceLink direction="to" ref="{72C0500F-1D64-4108-B9CA-A4113D18BC48}"/>
            <msink:sourceLink direction="from" ref="{72C0500F-1D64-4108-B9CA-A4113D18BC48}"/>
          </msink:context>
        </emma:interpretation>
      </emma:emma>
    </inkml:annotationXML>
    <inkml:trace contextRef="#ctx0" brushRef="#br0">0 5566 11 0,'11'-25'5'0,"5"12"-2"0,-9 9 5 15,1-6-6-15,4-4 1 16,0-7 1-16,3 1 1 16,1-5-6-16,-1-9 0 15,9-4 4-15,-1-11 1 16,0 4-2-16,8-3 1 0,4-4-1 16,8 0 0-16,8-6-1 15,-1-5 1-15,-3-6-2 16,3-10 1-16,9-4 0 15,7-3 1-15,4 6-1 16,15-6 1-16,-3-15-1 16,-4 1 0-16,3 0 0 15,9-11 1-15,3 15-2 16,4 2 0-16,4-2 0 16,-11-8 1-16,3 0 0 15,4 1 0-15,4 2 0 16,16 8 0-16,-8 0 0 15,-12-14 0-15,4 3-1 16,8 0 1-16,-4 4-1 16,12 10 0-16,-12 0 0 15,-4 0 0-15,4-6 0 16,0 2 0-16,3 5 0 0,1 2 0 16,-8 11 0-16,4-3 0 15,0-1 0-15,0 4 0 16,0-7 0-16,0 7 0 15,-8 4 0-15,-3-4 1 16,7 3-1-16,-8 18 1 16,0-1-1-16,1 1 0 15,-5 0 0-15,-7 0 1 16,-1-8-1-16,9 1 0 0,-5 7-1 16,-3 0 1-16,-4 3 0 15,-1 7 0-15,1-4 0 16,-8 8 0-16,-4 10 0 15,-3 0 0-15,-5 0 0 16,0 3 1-16,-3 0-1 16,-1 1 1-16,0-1-1 15,1 4 0-15,3-4 0 16,0-3 0-16,-3 3 0 16,-8 1 0-16,-5-4 0 15,1 7 0-15,-4-4 0 16,0 0 0-16,-4 8 0 15,0 2 1-15,4-2-1 16,-4 2 0-16,0 1 0 16,0 3 0-16,-4 0 0 15,0 4 0-15,-8-4 0 16,1 0 0-16,-5 4 0 16,0 3 1-16,1 0-1 0,-1 0 1 15,-3 0-1-15,-1 4 1 16,-3-4-1-16,0 3 0 15,-1 1 0-15,-3 0 1 16,-4-1-1-16,0 1 0 16,-4 3 0-16,0 0 1 15,0 0-1-15,0 0 0 16,0 0 0-16,0-7 0 16,-4 0 0-16,0 0 0 0,0 3 0 15,-7-2 1-15,-1 2-1 16,-4 1 0-16,-3-1 0 15,-4 1 0-15,-8 3 0 16,-4 0 0-16,-4 3 0 16,-4 1 0-16,4 3 0 15,0-4 0-15,4 4-1 16,0 3 1-16,-4 1 0 16,0-1 0-16,1 0 0 15,-1 1 0-15,4-4 0 16,4 3 0-16,3-3 0 15,5 0 0-15,4 0 0 16,-1 3 0-16,8-6 0 16,1-1 0-16,3 0 0 15,4 1 0-15,4-4 0 16,0 0 0-16,8-7 0 16,4 0 0-16,7-7 0 15,4 7 0-15,5-3 0 0,3 0 0 16,-4-1 0-16,-4 1 0 15,4-4 0-15,5 0 1 16,-1 4-1-16,4 0 0 16,0-1-1-16,0 1 1 15,0 3 0-15,-4 0 0 16,0 4 0-16,-4-1 0 16,-4 4 0-16,1 0 0 0,-9-3 0 15,-3-4 0-15,0 7 0 16,-1 0 0-16,-3 0-1 15,-4 0 1-15,0 3 0 16,0 1 0-16,0-1 0 16,-1 4 0-16,-3 0 0 15,0 3 0-15,0 1-1 16,0 2 1-16,0 1 0 16,0 4 0-16,0-1 0 15,0 0 1-15,0-3-1 16,0 7 1-16,0 6-1 15,0 1 1-15,0 3 0 16,0 0 0-16,0 4 0 16,-3-8 0-16,3 4 0 15,-4 1 0-15,4-1 0 16,-4 0 0-16,4 0-1 16,-4-10 1-16,0-1 0 15,0-6 0-15,0 0 0 16,0-4 0-16,0 1 0 0,1-1 0 15,-1 0 0-15,4-3 0 16,-4 0-1-16,0 0 1 16,0 0-7-16,-8 3 1 15,1 4-8-15,-13 7 0 16,5 3 0-16,-1 4 0 16</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0D069-A0B8-4EC9-9BF0-69D54A36AD51}" type="datetimeFigureOut">
              <a:rPr lang="en-US" smtClean="0"/>
              <a:t>6/7/2016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506CC-E80B-47B0-82EF-38D0044C02BA}" type="slidenum">
              <a:rPr lang="en-US" smtClean="0"/>
              <a:t>‹#›</a:t>
            </a:fld>
            <a:endParaRPr lang="en-US"/>
          </a:p>
        </p:txBody>
      </p:sp>
    </p:spTree>
    <p:extLst>
      <p:ext uri="{BB962C8B-B14F-4D97-AF65-F5344CB8AC3E}">
        <p14:creationId xmlns:p14="http://schemas.microsoft.com/office/powerpoint/2010/main" val="1858484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46A1A-92C5-FD4F-88EA-E9F335BFD9C3}" type="slidenum">
              <a:rPr lang="en-US" smtClean="0"/>
              <a:t>27</a:t>
            </a:fld>
            <a:endParaRPr lang="en-US"/>
          </a:p>
        </p:txBody>
      </p:sp>
    </p:spTree>
    <p:extLst>
      <p:ext uri="{BB962C8B-B14F-4D97-AF65-F5344CB8AC3E}">
        <p14:creationId xmlns:p14="http://schemas.microsoft.com/office/powerpoint/2010/main" val="3849564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46A1A-92C5-FD4F-88EA-E9F335BFD9C3}" type="slidenum">
              <a:rPr lang="en-US" smtClean="0"/>
              <a:t>28</a:t>
            </a:fld>
            <a:endParaRPr lang="en-US"/>
          </a:p>
        </p:txBody>
      </p:sp>
    </p:spTree>
    <p:extLst>
      <p:ext uri="{BB962C8B-B14F-4D97-AF65-F5344CB8AC3E}">
        <p14:creationId xmlns:p14="http://schemas.microsoft.com/office/powerpoint/2010/main" val="1623710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4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4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38.png"/><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0.png"/><Relationship Id="rId9" Type="http://schemas.openxmlformats.org/officeDocument/2006/relationships/image" Target="../media/image46.png"/><Relationship Id="rId14" Type="http://schemas.openxmlformats.org/officeDocument/2006/relationships/image" Target="../media/image50.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36.png"/><Relationship Id="rId11" Type="http://schemas.openxmlformats.org/officeDocument/2006/relationships/image" Target="../media/image45.png"/><Relationship Id="rId5" Type="http://schemas.openxmlformats.org/officeDocument/2006/relationships/image" Target="../media/image35.pn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accent5"/>
                </a:solidFill>
              </a:defRPr>
            </a:lvl1pPr>
          </a:lstStyle>
          <a:p>
            <a:r>
              <a:rPr lang="en-US" dirty="0" smtClean="0"/>
              <a:t>BD2K OER Module Title - Light</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userDrawn="1"/>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solidFill>
              </a:rPr>
              <a:t>BD2K Open Educational Resources | Oregon Health &amp; Science University</a:t>
            </a:r>
            <a:endParaRPr lang="en-US" dirty="0">
              <a:solidFill>
                <a:schemeClr val="accent5"/>
              </a:solidFill>
            </a:endParaRPr>
          </a:p>
        </p:txBody>
      </p:sp>
    </p:spTree>
    <p:custDataLst>
      <p:tags r:id="rId1"/>
    </p:custDataLst>
    <p:extLst>
      <p:ext uri="{BB962C8B-B14F-4D97-AF65-F5344CB8AC3E}">
        <p14:creationId xmlns:p14="http://schemas.microsoft.com/office/powerpoint/2010/main" val="32607112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4509987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264853673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27805179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Left 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stretch>
            <a:fillRect/>
          </a:stretch>
        </p:blipFill>
        <p:spPr>
          <a:xfrm>
            <a:off x="0" y="0"/>
            <a:ext cx="9144000" cy="6858249"/>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2239935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Break Left Gree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userDrawn="1">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userDrawn="1">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38510820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Left Purple">
    <p:bg>
      <p:bgPr>
        <a:solidFill>
          <a:srgbClr val="4B518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0" y="0"/>
            <a:ext cx="9144000" cy="6860522"/>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26542217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95891905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Left Blue">
    <p:bg>
      <p:bgPr>
        <a:solidFill>
          <a:srgbClr val="18496B"/>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3820" y="0"/>
            <a:ext cx="914018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8326889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9257448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eft Gol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0" y="0"/>
            <a:ext cx="9144000" cy="6860658"/>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6564552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bg1"/>
                </a:solidFill>
              </a:defRPr>
            </a:lvl1pPr>
          </a:lstStyle>
          <a:p>
            <a:r>
              <a:rPr lang="en-US" dirty="0" smtClean="0"/>
              <a:t>BD2K OER Module Title - Dark</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userDrawn="1"/>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solidFill>
              </a:rPr>
              <a:t>BD2K Open Educational Resources | Oregon Health &amp; Science University</a:t>
            </a:r>
            <a:endParaRPr lang="en-US" dirty="0">
              <a:solidFill>
                <a:schemeClr val="accent5"/>
              </a:solidFill>
            </a:endParaRPr>
          </a:p>
        </p:txBody>
      </p:sp>
    </p:spTree>
    <p:custDataLst>
      <p:tags r:id="rId1"/>
    </p:custDataLst>
    <p:extLst>
      <p:ext uri="{BB962C8B-B14F-4D97-AF65-F5344CB8AC3E}">
        <p14:creationId xmlns:p14="http://schemas.microsoft.com/office/powerpoint/2010/main" val="28901445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Break Left Gol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5646729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04744593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Light">
    <p:spTree>
      <p:nvGrpSpPr>
        <p:cNvPr id="1" name=""/>
        <p:cNvGrpSpPr/>
        <p:nvPr/>
      </p:nvGrpSpPr>
      <p:grpSpPr>
        <a:xfrm>
          <a:off x="0" y="0"/>
          <a:ext cx="0" cy="0"/>
          <a:chOff x="0" y="0"/>
          <a:chExt cx="0" cy="0"/>
        </a:xfrm>
      </p:grpSpPr>
      <p:sp>
        <p:nvSpPr>
          <p:cNvPr id="3" name="Title 1"/>
          <p:cNvSpPr txBox="1">
            <a:spLocks/>
          </p:cNvSpPr>
          <p:nvPr userDrawn="1"/>
        </p:nvSpPr>
        <p:spPr>
          <a:xfrm>
            <a:off x="224971" y="135350"/>
            <a:ext cx="8694058" cy="9112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a:lstStyle>
          <a:p>
            <a:r>
              <a:rPr lang="en-US" smtClean="0"/>
              <a:t>Icons for Use Throughout – Light Theme</a:t>
            </a:r>
            <a:endParaRPr lang="en-US" dirty="0"/>
          </a:p>
        </p:txBody>
      </p:sp>
      <p:pic>
        <p:nvPicPr>
          <p:cNvPr id="4" name="Picture 3"/>
          <p:cNvPicPr preferRelativeResize="0">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316737" y="2874941"/>
            <a:ext cx="914400" cy="914400"/>
          </a:xfrm>
          <a:prstGeom prst="rect">
            <a:avLst/>
          </a:prstGeom>
        </p:spPr>
      </p:pic>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320499" y="1981859"/>
            <a:ext cx="914400" cy="914400"/>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9408" y="1947826"/>
            <a:ext cx="914400" cy="914400"/>
          </a:xfrm>
          <a:prstGeom prst="rect">
            <a:avLst/>
          </a:prstGeom>
        </p:spPr>
      </p:pic>
      <p:pic>
        <p:nvPicPr>
          <p:cNvPr id="15" name="Picture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320499" y="1121017"/>
            <a:ext cx="914400" cy="914400"/>
          </a:xfrm>
          <a:prstGeom prst="rect">
            <a:avLst/>
          </a:prstGeom>
        </p:spPr>
      </p:pic>
      <p:pic>
        <p:nvPicPr>
          <p:cNvPr id="16" name="Picture 15"/>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99408" y="1086984"/>
            <a:ext cx="914400" cy="914400"/>
          </a:xfrm>
          <a:prstGeom prst="rect">
            <a:avLst/>
          </a:prstGeom>
        </p:spPr>
      </p:pic>
      <p:pic>
        <p:nvPicPr>
          <p:cNvPr id="17" name="Picture 1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226008252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mber Ligh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normAutofit/>
          </a:bodyPr>
          <a:lstStyle/>
          <a:p>
            <a:r>
              <a:rPr lang="en-US" dirty="0" smtClean="0"/>
              <a:t>Numbers for Use Throughout – Light Theme</a:t>
            </a:r>
            <a:endParaRPr lang="en-US" dirty="0"/>
          </a:p>
        </p:txBody>
      </p:sp>
      <p:sp>
        <p:nvSpPr>
          <p:cNvPr id="4" name="Oval 3"/>
          <p:cNvSpPr/>
          <p:nvPr userDrawn="1"/>
        </p:nvSpPr>
        <p:spPr>
          <a:xfrm>
            <a:off x="685800" y="17526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1</a:t>
            </a:r>
            <a:endParaRPr lang="en-US" sz="2800" dirty="0">
              <a:solidFill>
                <a:schemeClr val="tx1"/>
              </a:solidFill>
              <a:latin typeface="Cambria"/>
              <a:cs typeface="Cambria"/>
            </a:endParaRPr>
          </a:p>
        </p:txBody>
      </p:sp>
      <p:sp>
        <p:nvSpPr>
          <p:cNvPr id="5" name="Oval 4"/>
          <p:cNvSpPr/>
          <p:nvPr userDrawn="1"/>
        </p:nvSpPr>
        <p:spPr>
          <a:xfrm>
            <a:off x="685800" y="2743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2</a:t>
            </a:r>
            <a:endParaRPr lang="en-US" sz="2800" dirty="0">
              <a:solidFill>
                <a:schemeClr val="tx1"/>
              </a:solidFill>
              <a:latin typeface="Cambria"/>
              <a:cs typeface="Cambria"/>
            </a:endParaRPr>
          </a:p>
        </p:txBody>
      </p:sp>
      <p:sp>
        <p:nvSpPr>
          <p:cNvPr id="6" name="Oval 5"/>
          <p:cNvSpPr/>
          <p:nvPr userDrawn="1"/>
        </p:nvSpPr>
        <p:spPr>
          <a:xfrm>
            <a:off x="685800" y="37338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3</a:t>
            </a:r>
          </a:p>
        </p:txBody>
      </p:sp>
      <p:sp>
        <p:nvSpPr>
          <p:cNvPr id="7" name="Oval 6"/>
          <p:cNvSpPr/>
          <p:nvPr userDrawn="1"/>
        </p:nvSpPr>
        <p:spPr>
          <a:xfrm>
            <a:off x="685800" y="4648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4</a:t>
            </a:r>
            <a:endParaRPr lang="en-US" sz="2800" dirty="0">
              <a:solidFill>
                <a:schemeClr val="tx1"/>
              </a:solidFill>
              <a:latin typeface="Cambria"/>
              <a:cs typeface="Cambria"/>
            </a:endParaRPr>
          </a:p>
        </p:txBody>
      </p:sp>
      <p:sp>
        <p:nvSpPr>
          <p:cNvPr id="8" name="Oval 7"/>
          <p:cNvSpPr/>
          <p:nvPr userDrawn="1"/>
        </p:nvSpPr>
        <p:spPr>
          <a:xfrm>
            <a:off x="1796143" y="17526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1</a:t>
            </a:r>
            <a:endParaRPr lang="en-US" sz="2800" dirty="0">
              <a:solidFill>
                <a:schemeClr val="accent3"/>
              </a:solidFill>
              <a:latin typeface="Cambria"/>
              <a:cs typeface="Cambria"/>
            </a:endParaRPr>
          </a:p>
        </p:txBody>
      </p:sp>
      <p:sp>
        <p:nvSpPr>
          <p:cNvPr id="9" name="Oval 8"/>
          <p:cNvSpPr/>
          <p:nvPr userDrawn="1"/>
        </p:nvSpPr>
        <p:spPr>
          <a:xfrm>
            <a:off x="1796143" y="2743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2</a:t>
            </a:r>
            <a:endParaRPr lang="en-US" sz="2800" dirty="0">
              <a:solidFill>
                <a:schemeClr val="accent3"/>
              </a:solidFill>
              <a:latin typeface="Cambria"/>
              <a:cs typeface="Cambria"/>
            </a:endParaRPr>
          </a:p>
        </p:txBody>
      </p:sp>
      <p:sp>
        <p:nvSpPr>
          <p:cNvPr id="10" name="Oval 9"/>
          <p:cNvSpPr/>
          <p:nvPr userDrawn="1"/>
        </p:nvSpPr>
        <p:spPr>
          <a:xfrm>
            <a:off x="1796143" y="37338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latin typeface="Cambria"/>
                <a:cs typeface="Cambria"/>
              </a:rPr>
              <a:t>3</a:t>
            </a:r>
          </a:p>
        </p:txBody>
      </p:sp>
      <p:sp>
        <p:nvSpPr>
          <p:cNvPr id="11" name="Oval 10"/>
          <p:cNvSpPr/>
          <p:nvPr userDrawn="1"/>
        </p:nvSpPr>
        <p:spPr>
          <a:xfrm>
            <a:off x="1796143" y="4648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4</a:t>
            </a:r>
            <a:endParaRPr lang="en-US" sz="2800" dirty="0">
              <a:solidFill>
                <a:schemeClr val="accent3"/>
              </a:solidFill>
              <a:latin typeface="Cambria"/>
              <a:cs typeface="Cambria"/>
            </a:endParaRPr>
          </a:p>
        </p:txBody>
      </p:sp>
      <p:sp>
        <p:nvSpPr>
          <p:cNvPr id="12" name="Oval 11"/>
          <p:cNvSpPr/>
          <p:nvPr userDrawn="1"/>
        </p:nvSpPr>
        <p:spPr>
          <a:xfrm>
            <a:off x="2906486" y="17616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1</a:t>
            </a:r>
            <a:endParaRPr lang="en-US" sz="2800" dirty="0">
              <a:solidFill>
                <a:schemeClr val="accent6"/>
              </a:solidFill>
              <a:latin typeface="Cambria"/>
              <a:cs typeface="Cambria"/>
            </a:endParaRPr>
          </a:p>
        </p:txBody>
      </p:sp>
      <p:sp>
        <p:nvSpPr>
          <p:cNvPr id="13" name="Oval 12"/>
          <p:cNvSpPr/>
          <p:nvPr userDrawn="1"/>
        </p:nvSpPr>
        <p:spPr>
          <a:xfrm>
            <a:off x="2906486" y="2752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2</a:t>
            </a:r>
            <a:endParaRPr lang="en-US" sz="2800" dirty="0">
              <a:solidFill>
                <a:schemeClr val="accent6"/>
              </a:solidFill>
              <a:latin typeface="Cambria"/>
              <a:cs typeface="Cambria"/>
            </a:endParaRPr>
          </a:p>
        </p:txBody>
      </p:sp>
      <p:sp>
        <p:nvSpPr>
          <p:cNvPr id="14" name="Oval 13"/>
          <p:cNvSpPr/>
          <p:nvPr userDrawn="1"/>
        </p:nvSpPr>
        <p:spPr>
          <a:xfrm>
            <a:off x="2906486" y="37428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solidFill>
                <a:latin typeface="Cambria"/>
                <a:cs typeface="Cambria"/>
              </a:rPr>
              <a:t>3</a:t>
            </a:r>
          </a:p>
        </p:txBody>
      </p:sp>
      <p:sp>
        <p:nvSpPr>
          <p:cNvPr id="15" name="Oval 14"/>
          <p:cNvSpPr/>
          <p:nvPr userDrawn="1"/>
        </p:nvSpPr>
        <p:spPr>
          <a:xfrm>
            <a:off x="2906486" y="4657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4</a:t>
            </a:r>
            <a:endParaRPr lang="en-US" sz="2800" dirty="0">
              <a:solidFill>
                <a:schemeClr val="accent6"/>
              </a:solidFill>
              <a:latin typeface="Cambria"/>
              <a:cs typeface="Cambria"/>
            </a:endParaRPr>
          </a:p>
        </p:txBody>
      </p:sp>
    </p:spTree>
    <p:custDataLst>
      <p:tags r:id="rId1"/>
    </p:custDataLst>
    <p:extLst>
      <p:ext uri="{BB962C8B-B14F-4D97-AF65-F5344CB8AC3E}">
        <p14:creationId xmlns:p14="http://schemas.microsoft.com/office/powerpoint/2010/main" val="107688448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dirty="0" smtClean="0"/>
              <a:t>Shapes for Use Throughout – Light Theme </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8152" y="1851640"/>
            <a:ext cx="640135" cy="45724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8152" y="2822060"/>
            <a:ext cx="640135" cy="45724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8152" y="3792480"/>
            <a:ext cx="640135" cy="457240"/>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8152" y="4762900"/>
            <a:ext cx="640135" cy="457240"/>
          </a:xfrm>
          <a:prstGeom prst="rect">
            <a:avLst/>
          </a:prstGeom>
        </p:spPr>
      </p:pic>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48795" y="1851640"/>
            <a:ext cx="1371719" cy="457240"/>
          </a:xfrm>
          <a:prstGeom prst="rect">
            <a:avLst/>
          </a:prstGeom>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348794" y="2807817"/>
            <a:ext cx="1371719" cy="451143"/>
          </a:xfrm>
          <a:prstGeom prst="rect">
            <a:avLst/>
          </a:prstGeom>
        </p:spPr>
      </p:pic>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348794" y="3792480"/>
            <a:ext cx="1371719" cy="457240"/>
          </a:xfrm>
          <a:prstGeom prst="rect">
            <a:avLst/>
          </a:prstGeom>
        </p:spPr>
      </p:pic>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348794" y="4759328"/>
            <a:ext cx="1371719" cy="451143"/>
          </a:xfrm>
          <a:prstGeom prst="rect">
            <a:avLst/>
          </a:prstGeom>
        </p:spPr>
      </p:pic>
      <p:pic>
        <p:nvPicPr>
          <p:cNvPr id="12" name="Picture 1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8661" y="1829970"/>
            <a:ext cx="1554615" cy="457240"/>
          </a:xfrm>
          <a:prstGeom prst="rect">
            <a:avLst/>
          </a:prstGeom>
        </p:spPr>
      </p:pic>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348661" y="2804390"/>
            <a:ext cx="1554615" cy="457240"/>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348661" y="3778810"/>
            <a:ext cx="1554615" cy="457240"/>
          </a:xfrm>
          <a:prstGeom prst="rect">
            <a:avLst/>
          </a:prstGeom>
        </p:spPr>
      </p:pic>
      <p:pic>
        <p:nvPicPr>
          <p:cNvPr id="15" name="Picture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348661" y="4753231"/>
            <a:ext cx="1554615" cy="457240"/>
          </a:xfrm>
          <a:prstGeom prst="rect">
            <a:avLst/>
          </a:prstGeom>
        </p:spPr>
      </p:pic>
    </p:spTree>
    <p:custDataLst>
      <p:tags r:id="rId1"/>
    </p:custDataLst>
    <p:extLst>
      <p:ext uri="{BB962C8B-B14F-4D97-AF65-F5344CB8AC3E}">
        <p14:creationId xmlns:p14="http://schemas.microsoft.com/office/powerpoint/2010/main" val="299648193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791029" y="2973379"/>
            <a:ext cx="7772400" cy="911243"/>
          </a:xfrm>
        </p:spPr>
        <p:txBody>
          <a:bodyPr>
            <a:normAutofit/>
          </a:bodyPr>
          <a:lstStyle/>
          <a:p>
            <a:r>
              <a:rPr lang="en-US" dirty="0" smtClean="0"/>
              <a:t>Using Shapes as Side Flags, Tags, Banners</a:t>
            </a:r>
            <a:endParaRPr lang="en-US" dirty="0"/>
          </a:p>
        </p:txBody>
      </p:sp>
      <p:grpSp>
        <p:nvGrpSpPr>
          <p:cNvPr id="4" name="Group 3"/>
          <p:cNvGrpSpPr/>
          <p:nvPr userDrawn="1"/>
        </p:nvGrpSpPr>
        <p:grpSpPr>
          <a:xfrm>
            <a:off x="7094966" y="0"/>
            <a:ext cx="1371719" cy="457240"/>
            <a:chOff x="7094966" y="0"/>
            <a:chExt cx="1371719" cy="45724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6" name="TextBox 5"/>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7" name="Group 6"/>
          <p:cNvGrpSpPr/>
          <p:nvPr userDrawn="1"/>
        </p:nvGrpSpPr>
        <p:grpSpPr>
          <a:xfrm>
            <a:off x="5123903" y="-1159"/>
            <a:ext cx="1371719" cy="458399"/>
            <a:chOff x="5123903" y="-1159"/>
            <a:chExt cx="1371719" cy="458399"/>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9" name="TextBox 8"/>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0" name="Group 9"/>
          <p:cNvGrpSpPr/>
          <p:nvPr userDrawn="1"/>
        </p:nvGrpSpPr>
        <p:grpSpPr>
          <a:xfrm>
            <a:off x="2943880" y="-7255"/>
            <a:ext cx="1371719" cy="457240"/>
            <a:chOff x="2943880" y="-7255"/>
            <a:chExt cx="1371719" cy="457240"/>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2" name="TextBox 11"/>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3" name="Group 12"/>
          <p:cNvGrpSpPr/>
          <p:nvPr userDrawn="1"/>
        </p:nvGrpSpPr>
        <p:grpSpPr>
          <a:xfrm>
            <a:off x="886300" y="-1160"/>
            <a:ext cx="1371720" cy="451143"/>
            <a:chOff x="886300" y="-1160"/>
            <a:chExt cx="1371720" cy="451143"/>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886301" y="-1160"/>
              <a:ext cx="1371719" cy="451143"/>
            </a:xfrm>
            <a:prstGeom prst="rect">
              <a:avLst/>
            </a:prstGeom>
          </p:spPr>
        </p:pic>
        <p:sp>
          <p:nvSpPr>
            <p:cNvPr id="15" name="TextBox 14"/>
            <p:cNvSpPr txBox="1"/>
            <p:nvPr/>
          </p:nvSpPr>
          <p:spPr>
            <a:xfrm>
              <a:off x="886300" y="89757"/>
              <a:ext cx="1371719" cy="350551"/>
            </a:xfrm>
            <a:prstGeom prst="rect">
              <a:avLst/>
            </a:prstGeom>
            <a:noFill/>
          </p:spPr>
          <p:txBody>
            <a:bodyPr wrap="square" rtlCol="0">
              <a:spAutoFit/>
            </a:bodyPr>
            <a:lstStyle/>
            <a:p>
              <a:pPr algn="ctr"/>
              <a:r>
                <a:rPr lang="en-US" sz="1600" dirty="0" smtClean="0">
                  <a:solidFill>
                    <a:schemeClr val="bg1"/>
                  </a:solidFill>
                  <a:latin typeface="+mj-lt"/>
                </a:rPr>
                <a:t>Glossary</a:t>
              </a:r>
              <a:endParaRPr lang="en-US" sz="1200" dirty="0">
                <a:solidFill>
                  <a:schemeClr val="bg1"/>
                </a:solidFill>
                <a:latin typeface="+mj-lt"/>
              </a:endParaRPr>
            </a:p>
          </p:txBody>
        </p:sp>
      </p:grpSp>
      <p:grpSp>
        <p:nvGrpSpPr>
          <p:cNvPr id="16" name="Group 15"/>
          <p:cNvGrpSpPr/>
          <p:nvPr userDrawn="1"/>
        </p:nvGrpSpPr>
        <p:grpSpPr>
          <a:xfrm>
            <a:off x="0" y="1033087"/>
            <a:ext cx="640135" cy="457240"/>
            <a:chOff x="0" y="1033087"/>
            <a:chExt cx="640135" cy="457240"/>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8" name="TextBox 17"/>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19" name="Group 18"/>
          <p:cNvGrpSpPr/>
          <p:nvPr userDrawn="1"/>
        </p:nvGrpSpPr>
        <p:grpSpPr>
          <a:xfrm>
            <a:off x="-1" y="1944330"/>
            <a:ext cx="640135" cy="457240"/>
            <a:chOff x="-1" y="1944330"/>
            <a:chExt cx="640135" cy="457240"/>
          </a:xfrm>
        </p:grpSpPr>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1" name="TextBox 20"/>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2" name="Group 21"/>
          <p:cNvGrpSpPr/>
          <p:nvPr userDrawn="1"/>
        </p:nvGrpSpPr>
        <p:grpSpPr>
          <a:xfrm>
            <a:off x="7589385" y="1055266"/>
            <a:ext cx="1554615" cy="457240"/>
            <a:chOff x="7589385" y="1055266"/>
            <a:chExt cx="1554615" cy="457240"/>
          </a:xfrm>
        </p:grpSpPr>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4" name="TextBox 23"/>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5" name="Group 24"/>
          <p:cNvGrpSpPr/>
          <p:nvPr userDrawn="1"/>
        </p:nvGrpSpPr>
        <p:grpSpPr>
          <a:xfrm>
            <a:off x="7589385" y="2070065"/>
            <a:ext cx="1554615" cy="457240"/>
            <a:chOff x="7589385" y="2070065"/>
            <a:chExt cx="1554615" cy="457240"/>
          </a:xfrm>
        </p:grpSpPr>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7" name="TextBox 26"/>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8" name="Rectangle 27"/>
          <p:cNvSpPr/>
          <p:nvPr userDrawn="1"/>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userDrawn="1"/>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userDrawn="1"/>
        </p:nvSpPr>
        <p:spPr>
          <a:xfrm rot="10800000">
            <a:off x="42607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userDrawn="1"/>
        </p:nvSpPr>
        <p:spPr>
          <a:xfrm rot="10800000">
            <a:off x="-617901" y="5436311"/>
            <a:ext cx="3054096" cy="731520"/>
          </a:xfrm>
          <a:prstGeom prst="flowChartInputOut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userDrawn="1"/>
        </p:nvSpPr>
        <p:spPr>
          <a:xfrm rot="10800000">
            <a:off x="6700356"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8208466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81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F05C401-A0CE-4B90-A84F-5547C4D25168}" type="datetimeFigureOut">
              <a:rPr lang="en-US" smtClean="0">
                <a:solidFill>
                  <a:prstClr val="black">
                    <a:tint val="75000"/>
                  </a:prstClr>
                </a:solidFill>
              </a:rPr>
              <a:pPr/>
              <a:t>6/7/2016</a:t>
            </a:fld>
            <a:endParaRPr lang="en-US">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6E982D-BFE8-4CFC-8244-C9280F7F8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8205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bg1"/>
                </a:solidFill>
              </a:defRPr>
            </a:lvl1pPr>
          </a:lstStyle>
          <a:p>
            <a:r>
              <a:rPr lang="en-US" dirty="0" smtClean="0"/>
              <a:t>BD2K OER Module Title - Dark</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ln>
                  <a:noFill/>
                </a:ln>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userDrawn="1"/>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lumMod val="50000"/>
                  </a:schemeClr>
                </a:solidFill>
              </a:rPr>
              <a:t>BD2K Open Educational Resources | Oregon Health &amp; Science University</a:t>
            </a:r>
            <a:endParaRPr lang="en-US" dirty="0">
              <a:solidFill>
                <a:schemeClr val="accent5">
                  <a:lumMod val="50000"/>
                </a:schemeClr>
              </a:solidFill>
            </a:endParaRPr>
          </a:p>
        </p:txBody>
      </p:sp>
    </p:spTree>
    <p:custDataLst>
      <p:tags r:id="rId1"/>
    </p:custDataLst>
    <p:extLst>
      <p:ext uri="{BB962C8B-B14F-4D97-AF65-F5344CB8AC3E}">
        <p14:creationId xmlns:p14="http://schemas.microsoft.com/office/powerpoint/2010/main" val="422066731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solidFill>
                  <a:schemeClr val="bg1"/>
                </a:solidFill>
              </a:defRPr>
            </a:lvl1pPr>
          </a:lstStyle>
          <a:p>
            <a:r>
              <a:rPr lang="en-US" dirty="0" smtClean="0"/>
              <a:t>BD2K Section Header - Dark</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0130036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84934902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306315903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
        <p:nvSpPr>
          <p:cNvPr id="4" name="Content Placeholder 2"/>
          <p:cNvSpPr>
            <a:spLocks noGrp="1"/>
          </p:cNvSpPr>
          <p:nvPr>
            <p:ph idx="1"/>
          </p:nvPr>
        </p:nvSpPr>
        <p:spPr>
          <a:xfrm>
            <a:off x="224972" y="1182915"/>
            <a:ext cx="8694058" cy="5256522"/>
          </a:xfrm>
        </p:spPr>
        <p:txBody>
          <a:bodyPr/>
          <a:lstStyle>
            <a:lvl1pPr>
              <a:defRPr>
                <a:ln>
                  <a:noFill/>
                </a:ln>
                <a:solidFill>
                  <a:schemeClr val="bg2">
                    <a:lumMod val="90000"/>
                  </a:schemeClr>
                </a:solidFill>
              </a:defRPr>
            </a:lvl1pPr>
            <a:lvl2pPr>
              <a:defRPr>
                <a:ln>
                  <a:noFill/>
                </a:ln>
                <a:solidFill>
                  <a:schemeClr val="bg2">
                    <a:lumMod val="90000"/>
                  </a:schemeClr>
                </a:solidFill>
              </a:defRPr>
            </a:lvl2pPr>
            <a:lvl3pPr>
              <a:defRPr>
                <a:ln>
                  <a:noFill/>
                </a:ln>
                <a:solidFill>
                  <a:schemeClr val="bg2">
                    <a:lumMod val="90000"/>
                  </a:schemeClr>
                </a:solidFill>
              </a:defRPr>
            </a:lvl3pPr>
            <a:lvl4pPr>
              <a:defRPr>
                <a:ln>
                  <a:noFill/>
                </a:ln>
                <a:solidFill>
                  <a:schemeClr val="bg2">
                    <a:lumMod val="90000"/>
                  </a:schemeClr>
                </a:solidFill>
              </a:defRPr>
            </a:lvl4pPr>
            <a:lvl5pPr>
              <a:defRPr>
                <a:ln>
                  <a:noFill/>
                </a:ln>
                <a:solidFill>
                  <a:schemeClr val="bg2">
                    <a:lumMod val="9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tags r:id="rId1"/>
    </p:custDataLst>
    <p:extLst>
      <p:ext uri="{BB962C8B-B14F-4D97-AF65-F5344CB8AC3E}">
        <p14:creationId xmlns:p14="http://schemas.microsoft.com/office/powerpoint/2010/main" val="361259464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12863939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userDrawn="1"/>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35751"/>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1447067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74964129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userDrawn="1"/>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8467967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1218720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89852"/>
            <a:ext cx="9144000" cy="6813630"/>
          </a:xfrm>
          <a:prstGeom prst="rect">
            <a:avLst/>
          </a:prstGeom>
        </p:spPr>
      </p:pic>
      <p:sp>
        <p:nvSpPr>
          <p:cNvPr id="3" name="Pentagon 2"/>
          <p:cNvSpPr/>
          <p:nvPr userDrawn="1"/>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49150660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05861736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userDrawn="1"/>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79465183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71695641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 Left 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stretch>
            <a:fillRect/>
          </a:stretch>
        </p:blipFill>
        <p:spPr>
          <a:xfrm>
            <a:off x="0" y="0"/>
            <a:ext cx="9144000" cy="6858249"/>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54355472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 Left Purp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0" y="0"/>
            <a:ext cx="9144000" cy="6860522"/>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76997933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 Left Blu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3820" y="0"/>
            <a:ext cx="914018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2668689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 Left Gol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0" y="0"/>
            <a:ext cx="9144000" cy="6860658"/>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55164190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Break Left Gree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userDrawn="1">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userDrawn="1">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0608934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6010687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67148729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Break Left Gol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07445973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n>
                  <a:noFill/>
                </a:ln>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n>
                  <a:noFill/>
                </a:ln>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46931862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con Dark">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dirty="0" smtClean="0">
                <a:solidFill>
                  <a:schemeClr val="bg1"/>
                </a:solidFill>
              </a:rPr>
              <a:t>Icons for Use Throughout – Dark Theme</a:t>
            </a:r>
            <a:endParaRPr lang="en-US" dirty="0">
              <a:solidFill>
                <a:schemeClr val="bg1"/>
              </a:solidFill>
            </a:endParaRPr>
          </a:p>
        </p:txBody>
      </p:sp>
      <p:pic>
        <p:nvPicPr>
          <p:cNvPr id="4" name="Picture 3"/>
          <p:cNvPicPr preferRelativeResize="0">
            <a:picLocks noChangeAspect="1"/>
          </p:cNvPicPr>
          <p:nvPr userDrawn="1"/>
        </p:nvPicPr>
        <p:blipFill>
          <a:blip r:embed="rId3" cstate="print">
            <a:lum bright="70000" contrast="-70000"/>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userDrawn="1"/>
        </p:nvPicPr>
        <p:blipFill>
          <a:blip r:embed="rId4" cstate="print">
            <a:lum bright="70000" contrast="-70000"/>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userDrawn="1"/>
        </p:nvPicPr>
        <p:blipFill>
          <a:blip r:embed="rId7">
            <a:lum bright="70000" contrast="-70000"/>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userDrawn="1"/>
        </p:nvPicPr>
        <p:blipFill>
          <a:blip r:embed="rId8">
            <a:lum bright="70000" contrast="-70000"/>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userDrawn="1"/>
        </p:nvPicPr>
        <p:blipFill>
          <a:blip r:embed="rId9">
            <a:lum bright="70000" contrast="-70000"/>
            <a:extLst>
              <a:ext uri="{28A0092B-C50C-407E-A947-70E740481C1C}">
                <a14:useLocalDpi xmlns:a14="http://schemas.microsoft.com/office/drawing/2010/main" val="0"/>
              </a:ext>
            </a:extLst>
          </a:blip>
          <a:stretch>
            <a:fillRect/>
          </a:stretch>
        </p:blipFill>
        <p:spPr>
          <a:xfrm>
            <a:off x="2320499" y="2807151"/>
            <a:ext cx="914400" cy="914400"/>
          </a:xfrm>
          <a:prstGeom prst="rect">
            <a:avLst/>
          </a:prstGeom>
        </p:spPr>
      </p:pic>
      <p:pic>
        <p:nvPicPr>
          <p:cNvPr id="11" name="Picture 10"/>
          <p:cNvPicPr>
            <a:picLocks noChangeAspect="1"/>
          </p:cNvPicPr>
          <p:nvPr userDrawn="1"/>
        </p:nvPicPr>
        <p:blipFill>
          <a:blip r:embed="rId10">
            <a:lum bright="70000" contrast="-70000"/>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userDrawn="1"/>
        </p:nvPicPr>
        <p:blipFill>
          <a:blip r:embed="rId11">
            <a:lum bright="70000" contrast="-70000"/>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userDrawn="1"/>
        </p:nvPicPr>
        <p:blipFill>
          <a:blip r:embed="rId12">
            <a:lum bright="70000" contrast="-70000"/>
            <a:extLst>
              <a:ext uri="{28A0092B-C50C-407E-A947-70E740481C1C}">
                <a14:useLocalDpi xmlns:a14="http://schemas.microsoft.com/office/drawing/2010/main" val="0"/>
              </a:ext>
            </a:extLst>
          </a:blip>
          <a:stretch>
            <a:fillRect/>
          </a:stretch>
        </p:blipFill>
        <p:spPr>
          <a:xfrm>
            <a:off x="2320499" y="1946309"/>
            <a:ext cx="914400" cy="914400"/>
          </a:xfrm>
          <a:prstGeom prst="rect">
            <a:avLst/>
          </a:prstGeom>
        </p:spPr>
      </p:pic>
      <p:pic>
        <p:nvPicPr>
          <p:cNvPr id="14" name="Picture 13"/>
          <p:cNvPicPr>
            <a:picLocks noChangeAspect="1"/>
          </p:cNvPicPr>
          <p:nvPr userDrawn="1"/>
        </p:nvPicPr>
        <p:blipFill>
          <a:blip r:embed="rId13">
            <a:lum bright="70000" contrast="-70000"/>
            <a:extLst>
              <a:ext uri="{28A0092B-C50C-407E-A947-70E740481C1C}">
                <a14:useLocalDpi xmlns:a14="http://schemas.microsoft.com/office/drawing/2010/main" val="0"/>
              </a:ext>
            </a:extLst>
          </a:blip>
          <a:stretch>
            <a:fillRect/>
          </a:stretch>
        </p:blipFill>
        <p:spPr>
          <a:xfrm>
            <a:off x="1099408" y="1912276"/>
            <a:ext cx="914400" cy="914400"/>
          </a:xfrm>
          <a:prstGeom prst="rect">
            <a:avLst/>
          </a:prstGeom>
        </p:spPr>
      </p:pic>
      <p:pic>
        <p:nvPicPr>
          <p:cNvPr id="15" name="Picture 14"/>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2320499" y="1085467"/>
            <a:ext cx="914400" cy="914400"/>
          </a:xfrm>
          <a:prstGeom prst="rect">
            <a:avLst/>
          </a:prstGeom>
        </p:spPr>
      </p:pic>
      <p:pic>
        <p:nvPicPr>
          <p:cNvPr id="16" name="Picture 15"/>
          <p:cNvPicPr>
            <a:picLocks noChangeAspect="1"/>
          </p:cNvPicPr>
          <p:nvPr userDrawn="1"/>
        </p:nvPicPr>
        <p:blipFill>
          <a:blip r:embed="rId15">
            <a:lum bright="70000" contrast="-70000"/>
            <a:extLst>
              <a:ext uri="{28A0092B-C50C-407E-A947-70E740481C1C}">
                <a14:useLocalDpi xmlns:a14="http://schemas.microsoft.com/office/drawing/2010/main" val="0"/>
              </a:ext>
            </a:extLst>
          </a:blip>
          <a:stretch>
            <a:fillRect/>
          </a:stretch>
        </p:blipFill>
        <p:spPr>
          <a:xfrm>
            <a:off x="1099408" y="1051434"/>
            <a:ext cx="914400" cy="914400"/>
          </a:xfrm>
          <a:prstGeom prst="rect">
            <a:avLst/>
          </a:prstGeom>
        </p:spPr>
      </p:pic>
      <p:pic>
        <p:nvPicPr>
          <p:cNvPr id="17" name="Picture 16"/>
          <p:cNvPicPr>
            <a:picLocks noChangeAspect="1"/>
          </p:cNvPicPr>
          <p:nvPr userDrawn="1"/>
        </p:nvPicPr>
        <p:blipFill>
          <a:blip r:embed="rId16">
            <a:lum bright="70000" contrast="-70000"/>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userDrawn="1"/>
        </p:nvPicPr>
        <p:blipFill>
          <a:blip r:embed="rId17">
            <a:lum bright="70000" contrast="-70000"/>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userDrawn="1"/>
        </p:nvPicPr>
        <p:blipFill>
          <a:blip r:embed="rId18">
            <a:lum bright="70000" contrast="-70000"/>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userDrawn="1"/>
        </p:nvPicPr>
        <p:blipFill>
          <a:blip r:embed="rId19">
            <a:lum bright="70000" contrast="-70000"/>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userDrawn="1"/>
        </p:nvPicPr>
        <p:blipFill>
          <a:blip r:embed="rId20">
            <a:lum bright="70000" contrast="-70000"/>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29364676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lvl1pPr>
          </a:lstStyle>
          <a:p>
            <a:r>
              <a:rPr lang="en-US" dirty="0" smtClean="0"/>
              <a:t>BD2K Section Header - Light</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41088078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dirty="0" smtClean="0">
                <a:solidFill>
                  <a:schemeClr val="bg1"/>
                </a:solidFill>
              </a:rPr>
              <a:t>Numbers for Use Throughout – Dark Theme</a:t>
            </a:r>
            <a:endParaRPr lang="en-US" dirty="0">
              <a:solidFill>
                <a:schemeClr val="bg1"/>
              </a:solidFill>
            </a:endParaRPr>
          </a:p>
        </p:txBody>
      </p:sp>
      <p:sp>
        <p:nvSpPr>
          <p:cNvPr id="4" name="Oval 3"/>
          <p:cNvSpPr/>
          <p:nvPr userDrawn="1"/>
        </p:nvSpPr>
        <p:spPr>
          <a:xfrm>
            <a:off x="685800" y="17526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1</a:t>
            </a:r>
            <a:endParaRPr lang="en-US" sz="2800" dirty="0">
              <a:solidFill>
                <a:schemeClr val="tx1">
                  <a:lumMod val="40000"/>
                  <a:lumOff val="60000"/>
                </a:schemeClr>
              </a:solidFill>
              <a:latin typeface="Cambria"/>
              <a:cs typeface="Cambria"/>
            </a:endParaRPr>
          </a:p>
        </p:txBody>
      </p:sp>
      <p:sp>
        <p:nvSpPr>
          <p:cNvPr id="5" name="Oval 4"/>
          <p:cNvSpPr/>
          <p:nvPr userDrawn="1"/>
        </p:nvSpPr>
        <p:spPr>
          <a:xfrm>
            <a:off x="685800" y="2743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2</a:t>
            </a:r>
            <a:endParaRPr lang="en-US" sz="2800" dirty="0">
              <a:solidFill>
                <a:schemeClr val="tx1">
                  <a:lumMod val="40000"/>
                  <a:lumOff val="60000"/>
                </a:schemeClr>
              </a:solidFill>
              <a:latin typeface="Cambria"/>
              <a:cs typeface="Cambria"/>
            </a:endParaRPr>
          </a:p>
        </p:txBody>
      </p:sp>
      <p:sp>
        <p:nvSpPr>
          <p:cNvPr id="6" name="Oval 5"/>
          <p:cNvSpPr/>
          <p:nvPr userDrawn="1"/>
        </p:nvSpPr>
        <p:spPr>
          <a:xfrm>
            <a:off x="685800" y="37338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40000"/>
                    <a:lumOff val="60000"/>
                  </a:schemeClr>
                </a:solidFill>
                <a:latin typeface="Cambria"/>
                <a:cs typeface="Cambria"/>
              </a:rPr>
              <a:t>3</a:t>
            </a:r>
          </a:p>
        </p:txBody>
      </p:sp>
      <p:sp>
        <p:nvSpPr>
          <p:cNvPr id="7" name="Oval 6"/>
          <p:cNvSpPr/>
          <p:nvPr userDrawn="1"/>
        </p:nvSpPr>
        <p:spPr>
          <a:xfrm>
            <a:off x="685800" y="4648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4</a:t>
            </a:r>
            <a:endParaRPr lang="en-US" sz="2800" dirty="0">
              <a:solidFill>
                <a:schemeClr val="tx1">
                  <a:lumMod val="40000"/>
                  <a:lumOff val="60000"/>
                </a:schemeClr>
              </a:solidFill>
              <a:latin typeface="Cambria"/>
              <a:cs typeface="Cambria"/>
            </a:endParaRPr>
          </a:p>
        </p:txBody>
      </p:sp>
      <p:sp>
        <p:nvSpPr>
          <p:cNvPr id="8" name="Oval 7"/>
          <p:cNvSpPr/>
          <p:nvPr userDrawn="1"/>
        </p:nvSpPr>
        <p:spPr>
          <a:xfrm>
            <a:off x="1796143" y="17526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1</a:t>
            </a:r>
            <a:endParaRPr lang="en-US" sz="2800" dirty="0">
              <a:solidFill>
                <a:schemeClr val="accent3">
                  <a:lumMod val="40000"/>
                  <a:lumOff val="60000"/>
                </a:schemeClr>
              </a:solidFill>
              <a:latin typeface="Cambria"/>
              <a:cs typeface="Cambria"/>
            </a:endParaRPr>
          </a:p>
        </p:txBody>
      </p:sp>
      <p:sp>
        <p:nvSpPr>
          <p:cNvPr id="9" name="Oval 8"/>
          <p:cNvSpPr/>
          <p:nvPr userDrawn="1"/>
        </p:nvSpPr>
        <p:spPr>
          <a:xfrm>
            <a:off x="1796143" y="2743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2</a:t>
            </a:r>
            <a:endParaRPr lang="en-US" sz="2800" dirty="0">
              <a:solidFill>
                <a:schemeClr val="accent3">
                  <a:lumMod val="40000"/>
                  <a:lumOff val="60000"/>
                </a:schemeClr>
              </a:solidFill>
              <a:latin typeface="Cambria"/>
              <a:cs typeface="Cambria"/>
            </a:endParaRPr>
          </a:p>
        </p:txBody>
      </p:sp>
      <p:sp>
        <p:nvSpPr>
          <p:cNvPr id="10" name="Oval 9"/>
          <p:cNvSpPr/>
          <p:nvPr userDrawn="1"/>
        </p:nvSpPr>
        <p:spPr>
          <a:xfrm>
            <a:off x="1796143" y="37338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lumMod val="40000"/>
                    <a:lumOff val="60000"/>
                  </a:schemeClr>
                </a:solidFill>
                <a:latin typeface="Cambria"/>
                <a:cs typeface="Cambria"/>
              </a:rPr>
              <a:t>3</a:t>
            </a:r>
          </a:p>
        </p:txBody>
      </p:sp>
      <p:sp>
        <p:nvSpPr>
          <p:cNvPr id="11" name="Oval 10"/>
          <p:cNvSpPr/>
          <p:nvPr userDrawn="1"/>
        </p:nvSpPr>
        <p:spPr>
          <a:xfrm>
            <a:off x="1796143" y="4648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4</a:t>
            </a:r>
            <a:endParaRPr lang="en-US" sz="2800" dirty="0">
              <a:solidFill>
                <a:schemeClr val="accent3">
                  <a:lumMod val="40000"/>
                  <a:lumOff val="60000"/>
                </a:schemeClr>
              </a:solidFill>
              <a:latin typeface="Cambria"/>
              <a:cs typeface="Cambria"/>
            </a:endParaRPr>
          </a:p>
        </p:txBody>
      </p:sp>
      <p:sp>
        <p:nvSpPr>
          <p:cNvPr id="12" name="Oval 11"/>
          <p:cNvSpPr/>
          <p:nvPr userDrawn="1"/>
        </p:nvSpPr>
        <p:spPr>
          <a:xfrm>
            <a:off x="2906486" y="17616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1</a:t>
            </a:r>
            <a:endParaRPr lang="en-US" sz="2800" dirty="0">
              <a:solidFill>
                <a:schemeClr val="accent6">
                  <a:lumMod val="40000"/>
                  <a:lumOff val="60000"/>
                </a:schemeClr>
              </a:solidFill>
              <a:latin typeface="Cambria"/>
              <a:cs typeface="Cambria"/>
            </a:endParaRPr>
          </a:p>
        </p:txBody>
      </p:sp>
      <p:sp>
        <p:nvSpPr>
          <p:cNvPr id="13" name="Oval 12"/>
          <p:cNvSpPr/>
          <p:nvPr userDrawn="1"/>
        </p:nvSpPr>
        <p:spPr>
          <a:xfrm>
            <a:off x="2906486" y="2752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2</a:t>
            </a:r>
            <a:endParaRPr lang="en-US" sz="2800" dirty="0">
              <a:solidFill>
                <a:schemeClr val="accent6">
                  <a:lumMod val="40000"/>
                  <a:lumOff val="60000"/>
                </a:schemeClr>
              </a:solidFill>
              <a:latin typeface="Cambria"/>
              <a:cs typeface="Cambria"/>
            </a:endParaRPr>
          </a:p>
        </p:txBody>
      </p:sp>
      <p:sp>
        <p:nvSpPr>
          <p:cNvPr id="14" name="Oval 13"/>
          <p:cNvSpPr/>
          <p:nvPr userDrawn="1"/>
        </p:nvSpPr>
        <p:spPr>
          <a:xfrm>
            <a:off x="2906486" y="37428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lumMod val="40000"/>
                    <a:lumOff val="60000"/>
                  </a:schemeClr>
                </a:solidFill>
                <a:latin typeface="Cambria"/>
                <a:cs typeface="Cambria"/>
              </a:rPr>
              <a:t>3</a:t>
            </a:r>
          </a:p>
        </p:txBody>
      </p:sp>
      <p:sp>
        <p:nvSpPr>
          <p:cNvPr id="15" name="Oval 14"/>
          <p:cNvSpPr/>
          <p:nvPr userDrawn="1"/>
        </p:nvSpPr>
        <p:spPr>
          <a:xfrm>
            <a:off x="2906486" y="4657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4</a:t>
            </a:r>
            <a:endParaRPr lang="en-US" sz="2800" dirty="0">
              <a:solidFill>
                <a:schemeClr val="accent6">
                  <a:lumMod val="40000"/>
                  <a:lumOff val="60000"/>
                </a:schemeClr>
              </a:solidFill>
              <a:latin typeface="Cambria"/>
              <a:cs typeface="Cambria"/>
            </a:endParaRPr>
          </a:p>
        </p:txBody>
      </p:sp>
    </p:spTree>
    <p:custDataLst>
      <p:tags r:id="rId1"/>
    </p:custDataLst>
    <p:extLst>
      <p:ext uri="{BB962C8B-B14F-4D97-AF65-F5344CB8AC3E}">
        <p14:creationId xmlns:p14="http://schemas.microsoft.com/office/powerpoint/2010/main" val="246894263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dirty="0" smtClean="0">
                <a:solidFill>
                  <a:schemeClr val="bg1"/>
                </a:solidFill>
              </a:rPr>
              <a:t>Shapes for Use Throughout – Dark Theme </a:t>
            </a:r>
            <a:endParaRPr lang="en-US" dirty="0">
              <a:solidFill>
                <a:schemeClr val="bg1"/>
              </a:solidFill>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758" y="1577320"/>
            <a:ext cx="640135" cy="45724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5758" y="2664580"/>
            <a:ext cx="640135" cy="45724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5758" y="3751840"/>
            <a:ext cx="640135" cy="457240"/>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5758" y="4839100"/>
            <a:ext cx="640135" cy="457240"/>
          </a:xfrm>
          <a:prstGeom prst="rect">
            <a:avLst/>
          </a:prstGeom>
        </p:spPr>
      </p:pic>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296880" y="1577320"/>
            <a:ext cx="1371719" cy="457240"/>
          </a:xfrm>
          <a:prstGeom prst="rect">
            <a:avLst/>
          </a:prstGeom>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96880" y="2693629"/>
            <a:ext cx="1371719" cy="451143"/>
          </a:xfrm>
          <a:prstGeom prst="rect">
            <a:avLst/>
          </a:prstGeom>
        </p:spPr>
      </p:pic>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96881" y="3751840"/>
            <a:ext cx="1371719" cy="457240"/>
          </a:xfrm>
          <a:prstGeom prst="rect">
            <a:avLst/>
          </a:prstGeom>
        </p:spPr>
      </p:pic>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296882" y="4845197"/>
            <a:ext cx="1371719" cy="451143"/>
          </a:xfrm>
          <a:prstGeom prst="rect">
            <a:avLst/>
          </a:prstGeom>
        </p:spPr>
      </p:pic>
      <p:pic>
        <p:nvPicPr>
          <p:cNvPr id="12" name="Picture 1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428520" y="1597729"/>
            <a:ext cx="1554615" cy="457240"/>
          </a:xfrm>
          <a:prstGeom prst="rect">
            <a:avLst/>
          </a:prstGeom>
        </p:spPr>
      </p:pic>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428520" y="2679012"/>
            <a:ext cx="1554615" cy="457240"/>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428520" y="3760295"/>
            <a:ext cx="1554615" cy="457240"/>
          </a:xfrm>
          <a:prstGeom prst="rect">
            <a:avLst/>
          </a:prstGeom>
        </p:spPr>
      </p:pic>
      <p:pic>
        <p:nvPicPr>
          <p:cNvPr id="15" name="Picture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428520" y="4841577"/>
            <a:ext cx="1554615" cy="457240"/>
          </a:xfrm>
          <a:prstGeom prst="rect">
            <a:avLst/>
          </a:prstGeom>
        </p:spPr>
      </p:pic>
    </p:spTree>
    <p:custDataLst>
      <p:tags r:id="rId1"/>
    </p:custDataLst>
    <p:extLst>
      <p:ext uri="{BB962C8B-B14F-4D97-AF65-F5344CB8AC3E}">
        <p14:creationId xmlns:p14="http://schemas.microsoft.com/office/powerpoint/2010/main" val="1855967518"/>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791029" y="2973379"/>
            <a:ext cx="7772400" cy="911243"/>
          </a:xfrm>
        </p:spPr>
        <p:txBody>
          <a:bodyPr>
            <a:normAutofit/>
          </a:bodyPr>
          <a:lstStyle/>
          <a:p>
            <a:r>
              <a:rPr lang="en-US" dirty="0" smtClean="0"/>
              <a:t>Using Shapes as Side Flags, Tags, Banners</a:t>
            </a:r>
            <a:endParaRPr lang="en-US" dirty="0"/>
          </a:p>
        </p:txBody>
      </p:sp>
      <p:grpSp>
        <p:nvGrpSpPr>
          <p:cNvPr id="5" name="Group 4"/>
          <p:cNvGrpSpPr/>
          <p:nvPr userDrawn="1"/>
        </p:nvGrpSpPr>
        <p:grpSpPr>
          <a:xfrm>
            <a:off x="7094966" y="0"/>
            <a:ext cx="1371719" cy="457240"/>
            <a:chOff x="7094966" y="0"/>
            <a:chExt cx="1371719" cy="45724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7" name="TextBox 6"/>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8" name="Group 7"/>
          <p:cNvGrpSpPr/>
          <p:nvPr userDrawn="1"/>
        </p:nvGrpSpPr>
        <p:grpSpPr>
          <a:xfrm>
            <a:off x="5123903" y="-1159"/>
            <a:ext cx="1371719" cy="458399"/>
            <a:chOff x="5123903" y="-1159"/>
            <a:chExt cx="1371719" cy="458399"/>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10" name="TextBox 9"/>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1" name="Group 10"/>
          <p:cNvGrpSpPr/>
          <p:nvPr userDrawn="1"/>
        </p:nvGrpSpPr>
        <p:grpSpPr>
          <a:xfrm>
            <a:off x="2943880" y="-7255"/>
            <a:ext cx="1371719" cy="457240"/>
            <a:chOff x="2943880" y="-7255"/>
            <a:chExt cx="1371719" cy="457240"/>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3" name="TextBox 12"/>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4" name="Group 13"/>
          <p:cNvGrpSpPr/>
          <p:nvPr userDrawn="1"/>
        </p:nvGrpSpPr>
        <p:grpSpPr>
          <a:xfrm>
            <a:off x="886300" y="-1160"/>
            <a:ext cx="1371720" cy="451143"/>
            <a:chOff x="886300" y="-1160"/>
            <a:chExt cx="1371720" cy="451143"/>
          </a:xfrm>
        </p:grpSpPr>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886301" y="-1160"/>
              <a:ext cx="1371719" cy="451143"/>
            </a:xfrm>
            <a:prstGeom prst="rect">
              <a:avLst/>
            </a:prstGeom>
          </p:spPr>
        </p:pic>
        <p:sp>
          <p:nvSpPr>
            <p:cNvPr id="16" name="TextBox 15"/>
            <p:cNvSpPr txBox="1"/>
            <p:nvPr/>
          </p:nvSpPr>
          <p:spPr>
            <a:xfrm>
              <a:off x="886300" y="89757"/>
              <a:ext cx="1371719" cy="350551"/>
            </a:xfrm>
            <a:prstGeom prst="rect">
              <a:avLst/>
            </a:prstGeom>
            <a:noFill/>
          </p:spPr>
          <p:txBody>
            <a:bodyPr wrap="square" rtlCol="0">
              <a:spAutoFit/>
            </a:bodyPr>
            <a:lstStyle/>
            <a:p>
              <a:pPr algn="ctr"/>
              <a:r>
                <a:rPr lang="en-US" sz="1600" dirty="0" smtClean="0">
                  <a:solidFill>
                    <a:schemeClr val="bg1"/>
                  </a:solidFill>
                  <a:latin typeface="+mj-lt"/>
                </a:rPr>
                <a:t>Glossary</a:t>
              </a:r>
              <a:endParaRPr lang="en-US" sz="1200" dirty="0">
                <a:solidFill>
                  <a:schemeClr val="bg1"/>
                </a:solidFill>
                <a:latin typeface="+mj-lt"/>
              </a:endParaRPr>
            </a:p>
          </p:txBody>
        </p:sp>
      </p:grpSp>
      <p:grpSp>
        <p:nvGrpSpPr>
          <p:cNvPr id="17" name="Group 16"/>
          <p:cNvGrpSpPr/>
          <p:nvPr userDrawn="1"/>
        </p:nvGrpSpPr>
        <p:grpSpPr>
          <a:xfrm>
            <a:off x="0" y="1033087"/>
            <a:ext cx="640135" cy="457240"/>
            <a:chOff x="0" y="1033087"/>
            <a:chExt cx="640135" cy="457240"/>
          </a:xfrm>
        </p:grpSpPr>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9" name="TextBox 18"/>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20" name="Group 19"/>
          <p:cNvGrpSpPr/>
          <p:nvPr userDrawn="1"/>
        </p:nvGrpSpPr>
        <p:grpSpPr>
          <a:xfrm>
            <a:off x="-1" y="1944330"/>
            <a:ext cx="640135" cy="457240"/>
            <a:chOff x="-1" y="1944330"/>
            <a:chExt cx="640135" cy="457240"/>
          </a:xfrm>
        </p:grpSpPr>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2" name="TextBox 21"/>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3" name="Group 22"/>
          <p:cNvGrpSpPr/>
          <p:nvPr userDrawn="1"/>
        </p:nvGrpSpPr>
        <p:grpSpPr>
          <a:xfrm>
            <a:off x="7589385" y="1055266"/>
            <a:ext cx="1554615" cy="457240"/>
            <a:chOff x="7589385" y="1055266"/>
            <a:chExt cx="1554615" cy="457240"/>
          </a:xfrm>
        </p:grpSpPr>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5" name="TextBox 24"/>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6" name="Group 25"/>
          <p:cNvGrpSpPr/>
          <p:nvPr userDrawn="1"/>
        </p:nvGrpSpPr>
        <p:grpSpPr>
          <a:xfrm>
            <a:off x="7589385" y="2070065"/>
            <a:ext cx="1554615" cy="457240"/>
            <a:chOff x="7589385" y="2070065"/>
            <a:chExt cx="1554615" cy="457240"/>
          </a:xfrm>
        </p:grpSpPr>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8" name="TextBox 27"/>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9" name="Rectangle 28"/>
          <p:cNvSpPr/>
          <p:nvPr userDrawn="1"/>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userDrawn="1"/>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userDrawn="1"/>
        </p:nvSpPr>
        <p:spPr>
          <a:xfrm rot="10800000">
            <a:off x="42226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userDrawn="1"/>
        </p:nvSpPr>
        <p:spPr>
          <a:xfrm rot="10800000">
            <a:off x="-617901" y="5436311"/>
            <a:ext cx="3054096" cy="731520"/>
          </a:xfrm>
          <a:prstGeom prst="flowChartInputOutput">
            <a:avLst/>
          </a:prstGeom>
          <a:solidFill>
            <a:srgbClr val="75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userDrawn="1"/>
        </p:nvSpPr>
        <p:spPr>
          <a:xfrm rot="10800000">
            <a:off x="6667305"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296880" y="1577320"/>
            <a:ext cx="1371719" cy="457240"/>
          </a:xfrm>
          <a:prstGeom prst="rect">
            <a:avLst/>
          </a:prstGeom>
        </p:spPr>
      </p:pic>
      <p:sp>
        <p:nvSpPr>
          <p:cNvPr id="35" name="TextBox 34"/>
          <p:cNvSpPr txBox="1"/>
          <p:nvPr userDrawn="1"/>
        </p:nvSpPr>
        <p:spPr>
          <a:xfrm>
            <a:off x="2296880" y="1557397"/>
            <a:ext cx="1371720" cy="615553"/>
          </a:xfrm>
          <a:prstGeom prst="rect">
            <a:avLst/>
          </a:prstGeom>
          <a:noFill/>
        </p:spPr>
        <p:txBody>
          <a:bodyPr wrap="square" rtlCol="0" anchor="ctr">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bg1"/>
                </a:solidFill>
                <a:latin typeface="+mj-lt"/>
                <a:ea typeface="+mn-ea"/>
                <a:cs typeface="+mn-cs"/>
              </a:rPr>
              <a:t>Glossary</a:t>
            </a:r>
          </a:p>
          <a:p>
            <a:pPr algn="ctr"/>
            <a:endParaRPr lang="en-US" dirty="0"/>
          </a:p>
        </p:txBody>
      </p:sp>
    </p:spTree>
    <p:custDataLst>
      <p:tags r:id="rId1"/>
    </p:custDataLst>
    <p:extLst>
      <p:ext uri="{BB962C8B-B14F-4D97-AF65-F5344CB8AC3E}">
        <p14:creationId xmlns:p14="http://schemas.microsoft.com/office/powerpoint/2010/main" val="14996066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solidFill>
                  <a:schemeClr val="bg1"/>
                </a:solidFill>
              </a:defRPr>
            </a:lvl1pPr>
          </a:lstStyle>
          <a:p>
            <a:r>
              <a:rPr lang="en-US" dirty="0" smtClean="0"/>
              <a:t>BD2K Section Header - Dark</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2503801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6075695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
        <p:nvSpPr>
          <p:cNvPr id="4" name="Content Placeholder 2"/>
          <p:cNvSpPr>
            <a:spLocks noGrp="1"/>
          </p:cNvSpPr>
          <p:nvPr>
            <p:ph idx="1"/>
          </p:nvPr>
        </p:nvSpPr>
        <p:spPr>
          <a:xfrm>
            <a:off x="224972" y="1182915"/>
            <a:ext cx="8694058" cy="5256522"/>
          </a:xfrm>
        </p:spPr>
        <p:txBody>
          <a:bodyPr/>
          <a:lstStyle>
            <a:lvl1pPr>
              <a:defRPr>
                <a:solidFill>
                  <a:schemeClr val="bg2">
                    <a:lumMod val="90000"/>
                  </a:schemeClr>
                </a:solidFill>
              </a:defRPr>
            </a:lvl1pPr>
            <a:lvl2pPr>
              <a:defRPr>
                <a:solidFill>
                  <a:schemeClr val="bg2">
                    <a:lumMod val="90000"/>
                  </a:schemeClr>
                </a:solidFill>
              </a:defRPr>
            </a:lvl2pPr>
            <a:lvl3pPr>
              <a:defRPr>
                <a:solidFill>
                  <a:schemeClr val="bg2">
                    <a:lumMod val="90000"/>
                  </a:schemeClr>
                </a:solidFill>
              </a:defRPr>
            </a:lvl3pPr>
            <a:lvl4pPr>
              <a:defRPr>
                <a:solidFill>
                  <a:schemeClr val="bg2">
                    <a:lumMod val="90000"/>
                  </a:schemeClr>
                </a:solidFill>
              </a:defRPr>
            </a:lvl4pPr>
            <a:lvl5pPr>
              <a:defRPr>
                <a:solidFill>
                  <a:schemeClr val="bg2">
                    <a:lumMod val="9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tags r:id="rId1"/>
    </p:custDataLst>
    <p:extLst>
      <p:ext uri="{BB962C8B-B14F-4D97-AF65-F5344CB8AC3E}">
        <p14:creationId xmlns:p14="http://schemas.microsoft.com/office/powerpoint/2010/main" val="12860823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1623282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ags" Target="../tags/tag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a:pPr>
            <a:r>
              <a:rPr kumimoji="0" lang="en-US" sz="21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Click to edit Master text styles</a:t>
            </a:r>
          </a:p>
          <a:p>
            <a:pPr marL="514350" marR="0" lvl="1"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Second level</a:t>
            </a:r>
          </a:p>
          <a:p>
            <a:pPr marL="857250" marR="0" lvl="2"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Third level</a:t>
            </a:r>
          </a:p>
          <a:p>
            <a:pPr marL="1200150" marR="0" lvl="3"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Fifth level</a:t>
            </a:r>
            <a:endParaRPr kumimoji="0" lang="en-US" sz="1350" b="0" i="0" u="none" strike="noStrike" kern="1200" cap="none" spc="0" normalizeH="0" baseline="0" noProof="0" dirty="0">
              <a:ln>
                <a:noFill/>
              </a:ln>
              <a:solidFill>
                <a:srgbClr val="383733"/>
              </a:solidFill>
              <a:effectLst/>
              <a:uLnTx/>
              <a:uFillTx/>
              <a:latin typeface="Arial" panose="020B0604020202020204" pitchFamily="34" charset="0"/>
              <a:ea typeface="+mn-ea"/>
              <a:cs typeface="Arial" panose="020B0604020202020204" pitchFamily="34" charset="0"/>
            </a:endParaRPr>
          </a:p>
        </p:txBody>
      </p:sp>
    </p:spTree>
    <p:custDataLst>
      <p:tags r:id="rId29"/>
    </p:custDataLst>
    <p:extLst>
      <p:ext uri="{BB962C8B-B14F-4D97-AF65-F5344CB8AC3E}">
        <p14:creationId xmlns:p14="http://schemas.microsoft.com/office/powerpoint/2010/main" val="2993968799"/>
      </p:ext>
    </p:extLst>
  </p:cSld>
  <p:clrMap bg1="lt1" tx1="dk1" bg2="lt2" tx2="dk2" accent1="accent1" accent2="accent2" accent3="accent3" accent4="accent4" accent5="accent5" accent6="accent6" hlink="hlink" folHlink="folHlink"/>
  <p:sldLayoutIdLst>
    <p:sldLayoutId id="2147483690" r:id="rId1"/>
    <p:sldLayoutId id="2147483711" r:id="rId2"/>
    <p:sldLayoutId id="2147483691" r:id="rId3"/>
    <p:sldLayoutId id="2147483695" r:id="rId4"/>
    <p:sldLayoutId id="2147483692" r:id="rId5"/>
    <p:sldLayoutId id="2147483712" r:id="rId6"/>
    <p:sldLayoutId id="2147483713" r:id="rId7"/>
    <p:sldLayoutId id="2147483714" r:id="rId8"/>
    <p:sldLayoutId id="2147483707" r:id="rId9"/>
    <p:sldLayoutId id="2147483708" r:id="rId10"/>
    <p:sldLayoutId id="2147483709" r:id="rId11"/>
    <p:sldLayoutId id="2147483710" r:id="rId12"/>
    <p:sldLayoutId id="2147483704" r:id="rId13"/>
    <p:sldLayoutId id="2147483749" r:id="rId14"/>
    <p:sldLayoutId id="2147483700" r:id="rId15"/>
    <p:sldLayoutId id="2147483750" r:id="rId16"/>
    <p:sldLayoutId id="2147483701" r:id="rId17"/>
    <p:sldLayoutId id="2147483751" r:id="rId18"/>
    <p:sldLayoutId id="2147483702" r:id="rId19"/>
    <p:sldLayoutId id="2147483752" r:id="rId20"/>
    <p:sldLayoutId id="2147483698" r:id="rId21"/>
    <p:sldLayoutId id="2147483715" r:id="rId22"/>
    <p:sldLayoutId id="2147483717" r:id="rId23"/>
    <p:sldLayoutId id="2147483741" r:id="rId24"/>
    <p:sldLayoutId id="2147483743" r:id="rId25"/>
    <p:sldLayoutId id="2147483757" r:id="rId26"/>
    <p:sldLayoutId id="2147483758" r:id="rId27"/>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solidFill>
            <a:schemeClr val="tx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solidFill>
            <a:schemeClr val="tx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500" kern="1200">
          <a:solidFill>
            <a:schemeClr val="tx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55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a:pPr>
            <a:r>
              <a:rPr kumimoji="0" lang="en-US" sz="21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Click to edit Master text styles</a:t>
            </a:r>
          </a:p>
          <a:p>
            <a:pPr marL="514350" marR="0" lvl="1"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Second level</a:t>
            </a:r>
          </a:p>
          <a:p>
            <a:pPr marL="857250" marR="0" lvl="2"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Third level</a:t>
            </a:r>
          </a:p>
          <a:p>
            <a:pPr marL="1200150" marR="0" lvl="3"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Fifth level</a:t>
            </a:r>
            <a:endParaRPr kumimoji="0" lang="en-US" sz="1350" b="0" i="0" u="none" strike="noStrike" kern="1200" cap="none" spc="0" normalizeH="0" baseline="0" noProof="0" dirty="0">
              <a:ln>
                <a:noFill/>
              </a:ln>
              <a:solidFill>
                <a:srgbClr val="383733"/>
              </a:solidFill>
              <a:effectLst/>
              <a:uLnTx/>
              <a:uFillTx/>
              <a:latin typeface="Arial" panose="020B0604020202020204" pitchFamily="34" charset="0"/>
              <a:ea typeface="+mn-ea"/>
              <a:cs typeface="Arial" panose="020B0604020202020204" pitchFamily="34" charset="0"/>
            </a:endParaRPr>
          </a:p>
        </p:txBody>
      </p:sp>
    </p:spTree>
    <p:custDataLst>
      <p:tags r:id="rId27"/>
    </p:custDataLst>
    <p:extLst>
      <p:ext uri="{BB962C8B-B14F-4D97-AF65-F5344CB8AC3E}">
        <p14:creationId xmlns:p14="http://schemas.microsoft.com/office/powerpoint/2010/main" val="2505382995"/>
      </p:ext>
    </p:extLst>
  </p:cSld>
  <p:clrMap bg1="lt1" tx1="dk1" bg2="lt2" tx2="dk2" accent1="accent1" accent2="accent2" accent3="accent3" accent4="accent4" accent5="accent5" accent6="accent6" hlink="hlink" folHlink="folHlink"/>
  <p:sldLayoutIdLst>
    <p:sldLayoutId id="2147483721" r:id="rId1"/>
    <p:sldLayoutId id="2147483725" r:id="rId2"/>
    <p:sldLayoutId id="2147483726" r:id="rId3"/>
    <p:sldLayoutId id="2147483727" r:id="rId4"/>
    <p:sldLayoutId id="2147483728" r:id="rId5"/>
    <p:sldLayoutId id="2147483748" r:id="rId6"/>
    <p:sldLayoutId id="2147483729" r:id="rId7"/>
    <p:sldLayoutId id="2147483747" r:id="rId8"/>
    <p:sldLayoutId id="2147483730" r:id="rId9"/>
    <p:sldLayoutId id="2147483746" r:id="rId10"/>
    <p:sldLayoutId id="2147483731" r:id="rId11"/>
    <p:sldLayoutId id="2147483745" r:id="rId12"/>
    <p:sldLayoutId id="2147483732" r:id="rId13"/>
    <p:sldLayoutId id="2147483733" r:id="rId14"/>
    <p:sldLayoutId id="2147483734" r:id="rId15"/>
    <p:sldLayoutId id="2147483735" r:id="rId16"/>
    <p:sldLayoutId id="2147483753" r:id="rId17"/>
    <p:sldLayoutId id="2147483754" r:id="rId18"/>
    <p:sldLayoutId id="2147483755" r:id="rId19"/>
    <p:sldLayoutId id="2147483756" r:id="rId20"/>
    <p:sldLayoutId id="2147483736" r:id="rId21"/>
    <p:sldLayoutId id="2147483738" r:id="rId22"/>
    <p:sldLayoutId id="2147483740" r:id="rId23"/>
    <p:sldLayoutId id="2147483742" r:id="rId24"/>
    <p:sldLayoutId id="2147483744" r:id="rId25"/>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ln>
            <a:solidFill>
              <a:schemeClr val="tx1"/>
            </a:solidFill>
          </a:ln>
          <a:solidFill>
            <a:schemeClr val="bg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ln>
            <a:solidFill>
              <a:schemeClr val="tx1"/>
            </a:solidFill>
          </a:ln>
          <a:solidFill>
            <a:schemeClr val="bg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500" kern="1200">
          <a:ln>
            <a:solidFill>
              <a:schemeClr val="tx1"/>
            </a:solidFill>
          </a:ln>
          <a:solidFill>
            <a:schemeClr val="bg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solidFill>
              <a:schemeClr val="tx1"/>
            </a:solidFill>
          </a:ln>
          <a:solidFill>
            <a:schemeClr val="bg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solidFill>
              <a:schemeClr val="tx1"/>
            </a:solidFill>
          </a:ln>
          <a:solidFill>
            <a:schemeClr val="bg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8.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5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6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tags" Target="../tags/tag64.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tags" Target="../tags/tag65.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5.xml"/><Relationship Id="rId1" Type="http://schemas.openxmlformats.org/officeDocument/2006/relationships/tags" Target="../tags/tag53.xml"/><Relationship Id="rId6" Type="http://schemas.openxmlformats.org/officeDocument/2006/relationships/image" Target="../media/image54.emf"/><Relationship Id="rId5" Type="http://schemas.openxmlformats.org/officeDocument/2006/relationships/customXml" Target="../ink/ink2.xml"/><Relationship Id="rId4" Type="http://schemas.openxmlformats.org/officeDocument/2006/relationships/image" Target="../media/image53.e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Developing Data Workshops</a:t>
            </a:r>
            <a:endParaRPr lang="en-US" dirty="0">
              <a:solidFill>
                <a:schemeClr val="bg1"/>
              </a:solidFill>
            </a:endParaRPr>
          </a:p>
        </p:txBody>
      </p:sp>
      <p:sp>
        <p:nvSpPr>
          <p:cNvPr id="3" name="Subtitle 2"/>
          <p:cNvSpPr>
            <a:spLocks noGrp="1"/>
          </p:cNvSpPr>
          <p:nvPr>
            <p:ph type="subTitle" idx="1"/>
          </p:nvPr>
        </p:nvSpPr>
        <p:spPr/>
        <p:txBody>
          <a:bodyPr/>
          <a:lstStyle/>
          <a:p>
            <a:r>
              <a:rPr lang="en-US" smtClean="0">
                <a:solidFill>
                  <a:schemeClr val="bg2"/>
                </a:solidFill>
              </a:rPr>
              <a:t>BDK21-1 </a:t>
            </a:r>
            <a:r>
              <a:rPr lang="en-US" dirty="0" smtClean="0">
                <a:solidFill>
                  <a:schemeClr val="bg2"/>
                </a:solidFill>
              </a:rPr>
              <a:t>| </a:t>
            </a:r>
            <a:r>
              <a:rPr lang="en-US" dirty="0" smtClean="0"/>
              <a:t>Best practices for engaging audiences and using the BDK resources </a:t>
            </a:r>
            <a:endParaRPr lang="en-US" dirty="0" smtClean="0">
              <a:solidFill>
                <a:schemeClr val="bg2"/>
              </a:solidFill>
            </a:endParaRPr>
          </a:p>
          <a:p>
            <a:r>
              <a:rPr lang="en-US" dirty="0" smtClean="0">
                <a:solidFill>
                  <a:schemeClr val="bg2"/>
                </a:solidFill>
              </a:rPr>
              <a:t>Jackie Wirz, PhD | Oregon Health &amp; Science University</a:t>
            </a:r>
            <a:endParaRPr lang="en-US" dirty="0">
              <a:solidFill>
                <a:schemeClr val="bg2"/>
              </a:solidFill>
            </a:endParaRPr>
          </a:p>
        </p:txBody>
      </p:sp>
    </p:spTree>
    <p:custDataLst>
      <p:tags r:id="rId1"/>
    </p:custDataLst>
    <p:extLst>
      <p:ext uri="{BB962C8B-B14F-4D97-AF65-F5344CB8AC3E}">
        <p14:creationId xmlns:p14="http://schemas.microsoft.com/office/powerpoint/2010/main" val="8034826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audience analysis</a:t>
            </a:r>
            <a:endParaRPr lang="en-US" dirty="0"/>
          </a:p>
        </p:txBody>
      </p:sp>
      <p:sp>
        <p:nvSpPr>
          <p:cNvPr id="5" name="Rectangle 4"/>
          <p:cNvSpPr/>
          <p:nvPr/>
        </p:nvSpPr>
        <p:spPr>
          <a:xfrm>
            <a:off x="1403552" y="2242641"/>
            <a:ext cx="7069887" cy="1754326"/>
          </a:xfrm>
          <a:prstGeom prst="rect">
            <a:avLst/>
          </a:prstGeom>
        </p:spPr>
        <p:txBody>
          <a:bodyPr wrap="square">
            <a:spAutoFit/>
          </a:bodyPr>
          <a:lstStyle/>
          <a:p>
            <a:r>
              <a:rPr lang="en-US" b="1" i="1" dirty="0" smtClean="0"/>
              <a:t>What</a:t>
            </a:r>
            <a:r>
              <a:rPr lang="en-US" b="1" dirty="0" smtClean="0"/>
              <a:t> is their purpose in taking this workshop? -</a:t>
            </a:r>
            <a:r>
              <a:rPr lang="en-US" dirty="0" smtClean="0"/>
              <a:t>  The advanced undergraduate student has an interest in bioinformatics, and is taking the workshop to explore the field.  They may be contemplating a graduate program or profession in informatics, but have not had formal training in big data.</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27" y="3811409"/>
            <a:ext cx="719426" cy="719426"/>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27" y="2131292"/>
            <a:ext cx="719426" cy="719426"/>
          </a:xfrm>
          <a:prstGeom prst="rect">
            <a:avLst/>
          </a:prstGeom>
        </p:spPr>
      </p:pic>
      <p:sp>
        <p:nvSpPr>
          <p:cNvPr id="10" name="Rectangle 9"/>
          <p:cNvSpPr/>
          <p:nvPr/>
        </p:nvSpPr>
        <p:spPr>
          <a:xfrm>
            <a:off x="0" y="1120085"/>
            <a:ext cx="9144000" cy="861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accent6"/>
                </a:solidFill>
              </a:rPr>
              <a:t>Advanced Undergraduate Student</a:t>
            </a:r>
            <a:endParaRPr lang="en-US" sz="2800" b="1" dirty="0">
              <a:solidFill>
                <a:schemeClr val="accent6"/>
              </a:solidFill>
            </a:endParaRPr>
          </a:p>
        </p:txBody>
      </p:sp>
      <p:sp>
        <p:nvSpPr>
          <p:cNvPr id="6" name="Rectangle 5"/>
          <p:cNvSpPr/>
          <p:nvPr/>
        </p:nvSpPr>
        <p:spPr>
          <a:xfrm>
            <a:off x="1403552" y="3975780"/>
            <a:ext cx="6963208" cy="2308324"/>
          </a:xfrm>
          <a:prstGeom prst="rect">
            <a:avLst/>
          </a:prstGeom>
        </p:spPr>
        <p:txBody>
          <a:bodyPr wrap="square">
            <a:spAutoFit/>
          </a:bodyPr>
          <a:lstStyle/>
          <a:p>
            <a:r>
              <a:rPr lang="en-US" b="1" i="1" dirty="0"/>
              <a:t>What </a:t>
            </a:r>
            <a:r>
              <a:rPr lang="en-US" b="1" dirty="0" smtClean="0"/>
              <a:t>will they learn? </a:t>
            </a:r>
            <a:r>
              <a:rPr lang="en-US" dirty="0" smtClean="0"/>
              <a:t> - The student will be exposed to the half of bioinformatics that they might be lacking in (computational students will learn more about biological considerations and vice versa).  This will also introduce them to key concepts in team science and communication.  They will come away with a fundamental understanding of the intersection and integration of biology and informatics.  Specific tools and higher level research concepts will not be the focus of this workshop. </a:t>
            </a:r>
            <a:endParaRPr lang="en-US" i="1" dirty="0"/>
          </a:p>
        </p:txBody>
      </p:sp>
      <p:sp>
        <p:nvSpPr>
          <p:cNvPr id="11" name="Content Placeholder 10"/>
          <p:cNvSpPr>
            <a:spLocks noGrp="1"/>
          </p:cNvSpPr>
          <p:nvPr>
            <p:ph sz="quarter" idx="14"/>
          </p:nvPr>
        </p:nvSpPr>
        <p:spPr/>
        <p:txBody>
          <a:bodyPr/>
          <a:lstStyle/>
          <a:p>
            <a:endParaRPr lang="en-US"/>
          </a:p>
        </p:txBody>
      </p:sp>
    </p:spTree>
    <p:extLst>
      <p:ext uri="{BB962C8B-B14F-4D97-AF65-F5344CB8AC3E}">
        <p14:creationId xmlns:p14="http://schemas.microsoft.com/office/powerpoint/2010/main" val="2600908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introduction to learning objectives</a:t>
            </a:r>
            <a:endParaRPr lang="en-US" dirty="0"/>
          </a:p>
        </p:txBody>
      </p:sp>
      <p:sp>
        <p:nvSpPr>
          <p:cNvPr id="10" name="Content Placeholder 9"/>
          <p:cNvSpPr>
            <a:spLocks noGrp="1"/>
          </p:cNvSpPr>
          <p:nvPr>
            <p:ph sz="quarter" idx="14"/>
          </p:nvPr>
        </p:nvSpPr>
        <p:spPr>
          <a:xfrm>
            <a:off x="411480" y="6461760"/>
            <a:ext cx="8507549" cy="322393"/>
          </a:xfrm>
        </p:spPr>
        <p:txBody>
          <a:bodyPr/>
          <a:lstStyle/>
          <a:p>
            <a:r>
              <a:rPr lang="en-US" sz="1400" dirty="0" smtClean="0"/>
              <a:t>Insert a photo of your target audience</a:t>
            </a:r>
            <a:endParaRPr lang="en-US" sz="1400" dirty="0"/>
          </a:p>
        </p:txBody>
      </p:sp>
      <p:sp>
        <p:nvSpPr>
          <p:cNvPr id="6" name="TextBox 5"/>
          <p:cNvSpPr txBox="1"/>
          <p:nvPr/>
        </p:nvSpPr>
        <p:spPr>
          <a:xfrm>
            <a:off x="1387240" y="1583447"/>
            <a:ext cx="6568040" cy="3970318"/>
          </a:xfrm>
          <a:prstGeom prst="rect">
            <a:avLst/>
          </a:prstGeom>
          <a:noFill/>
        </p:spPr>
        <p:txBody>
          <a:bodyPr wrap="square" rtlCol="0">
            <a:spAutoFit/>
          </a:bodyPr>
          <a:lstStyle/>
          <a:p>
            <a:r>
              <a:rPr lang="en-US" dirty="0" smtClean="0"/>
              <a:t>When identifying </a:t>
            </a:r>
            <a:r>
              <a:rPr lang="en-US" i="1" dirty="0" smtClean="0"/>
              <a:t>what</a:t>
            </a:r>
            <a:r>
              <a:rPr lang="en-US" dirty="0" smtClean="0"/>
              <a:t> the participants will learn, this is a good time to start thinking of what </a:t>
            </a:r>
            <a:r>
              <a:rPr lang="en-US" b="1" dirty="0" smtClean="0"/>
              <a:t>learning objectives </a:t>
            </a:r>
            <a:r>
              <a:rPr lang="en-US" dirty="0" smtClean="0"/>
              <a:t>you want to establish for the course.  </a:t>
            </a:r>
          </a:p>
          <a:p>
            <a:endParaRPr lang="en-US" dirty="0"/>
          </a:p>
          <a:p>
            <a:r>
              <a:rPr lang="en-US" dirty="0" smtClean="0"/>
              <a:t>A</a:t>
            </a:r>
            <a:r>
              <a:rPr lang="en-US" dirty="0"/>
              <a:t> </a:t>
            </a:r>
            <a:r>
              <a:rPr lang="en-US" b="1" dirty="0"/>
              <a:t>learning objective</a:t>
            </a:r>
            <a:r>
              <a:rPr lang="en-US" dirty="0"/>
              <a:t> is an outcome statement that captures specifically what knowledge, skills</a:t>
            </a:r>
            <a:r>
              <a:rPr lang="en-US" dirty="0" smtClean="0"/>
              <a:t>, or </a:t>
            </a:r>
            <a:r>
              <a:rPr lang="en-US" dirty="0"/>
              <a:t>attitudes learners should be able to exhibit following instruction</a:t>
            </a:r>
            <a:r>
              <a:rPr lang="en-US" dirty="0" smtClean="0"/>
              <a:t>.  Good learning objectives are </a:t>
            </a:r>
            <a:r>
              <a:rPr lang="en-US" i="1" dirty="0" smtClean="0"/>
              <a:t>student-centered</a:t>
            </a:r>
            <a:r>
              <a:rPr lang="en-US" dirty="0" smtClean="0"/>
              <a:t> and should be assessable (more on that later).</a:t>
            </a:r>
          </a:p>
          <a:p>
            <a:endParaRPr lang="en-US" dirty="0"/>
          </a:p>
          <a:p>
            <a:r>
              <a:rPr lang="en-US" dirty="0" smtClean="0"/>
              <a:t>Each BD2K module has associated learning objectives, which you should examine and modify to your audience.  We will come back to the learning objectives in the last section of this module.   </a:t>
            </a:r>
            <a:endParaRPr lang="en-US" i="1" dirty="0"/>
          </a:p>
        </p:txBody>
      </p:sp>
      <p:pic>
        <p:nvPicPr>
          <p:cNvPr id="11" name="Picture 10"/>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0" y="1494734"/>
            <a:ext cx="914400" cy="914400"/>
          </a:xfrm>
          <a:prstGeom prst="rect">
            <a:avLst/>
          </a:prstGeom>
        </p:spPr>
      </p:pic>
    </p:spTree>
    <p:custDataLst>
      <p:tags r:id="rId1"/>
    </p:custDataLst>
    <p:extLst>
      <p:ext uri="{BB962C8B-B14F-4D97-AF65-F5344CB8AC3E}">
        <p14:creationId xmlns:p14="http://schemas.microsoft.com/office/powerpoint/2010/main" val="22227066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500"/>
              </a:lnSpc>
            </a:pPr>
            <a:r>
              <a:rPr lang="en-US" dirty="0" smtClean="0"/>
              <a:t>Format</a:t>
            </a:r>
            <a:endParaRPr lang="en-US" b="1" dirty="0"/>
          </a:p>
        </p:txBody>
      </p:sp>
      <p:sp>
        <p:nvSpPr>
          <p:cNvPr id="3" name="Text Placeholder 2"/>
          <p:cNvSpPr>
            <a:spLocks noGrp="1"/>
          </p:cNvSpPr>
          <p:nvPr>
            <p:ph type="body" idx="1"/>
          </p:nvPr>
        </p:nvSpPr>
        <p:spPr/>
        <p:txBody>
          <a:bodyPr/>
          <a:lstStyle/>
          <a:p>
            <a:r>
              <a:rPr lang="en-US" dirty="0" smtClean="0"/>
              <a:t>How will the content be delivered?</a:t>
            </a:r>
            <a:endParaRPr lang="en-US" dirty="0"/>
          </a:p>
        </p:txBody>
      </p:sp>
    </p:spTree>
    <p:custDataLst>
      <p:tags r:id="rId1"/>
    </p:custDataLst>
    <p:extLst>
      <p:ext uri="{BB962C8B-B14F-4D97-AF65-F5344CB8AC3E}">
        <p14:creationId xmlns:p14="http://schemas.microsoft.com/office/powerpoint/2010/main" val="1328552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your format</a:t>
            </a:r>
            <a:endParaRPr lang="en-US" dirty="0"/>
          </a:p>
        </p:txBody>
      </p:sp>
      <p:sp>
        <p:nvSpPr>
          <p:cNvPr id="10" name="Content Placeholder 9"/>
          <p:cNvSpPr>
            <a:spLocks noGrp="1"/>
          </p:cNvSpPr>
          <p:nvPr>
            <p:ph sz="quarter" idx="14"/>
          </p:nvPr>
        </p:nvSpPr>
        <p:spPr>
          <a:xfrm>
            <a:off x="411480" y="6461760"/>
            <a:ext cx="8507549" cy="322393"/>
          </a:xfrm>
        </p:spPr>
        <p:txBody>
          <a:bodyPr/>
          <a:lstStyle/>
          <a:p>
            <a:r>
              <a:rPr lang="en-US" sz="1400" dirty="0" smtClean="0"/>
              <a:t>Insert a photo of your institution</a:t>
            </a:r>
            <a:endParaRPr lang="en-US" sz="1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01" y="1372942"/>
            <a:ext cx="914400" cy="91440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6700" y="1372942"/>
            <a:ext cx="914400" cy="914400"/>
          </a:xfrm>
          <a:prstGeom prst="rect">
            <a:avLst/>
          </a:prstGeom>
        </p:spPr>
      </p:pic>
      <p:sp>
        <p:nvSpPr>
          <p:cNvPr id="6" name="TextBox 5"/>
          <p:cNvSpPr txBox="1"/>
          <p:nvPr/>
        </p:nvSpPr>
        <p:spPr>
          <a:xfrm>
            <a:off x="5111100" y="1598686"/>
            <a:ext cx="2819352" cy="2308324"/>
          </a:xfrm>
          <a:prstGeom prst="rect">
            <a:avLst/>
          </a:prstGeom>
          <a:noFill/>
        </p:spPr>
        <p:txBody>
          <a:bodyPr wrap="square" rtlCol="0">
            <a:spAutoFit/>
          </a:bodyPr>
          <a:lstStyle/>
          <a:p>
            <a:r>
              <a:rPr lang="en-US" dirty="0" smtClean="0"/>
              <a:t>You need to identify a format that will meet the needs of your audience and content.  Consider the following:</a:t>
            </a:r>
          </a:p>
          <a:p>
            <a:pPr marL="285750" indent="-285750">
              <a:buFont typeface="Arial" panose="020B0604020202020204" pitchFamily="34" charset="0"/>
              <a:buChar char="•"/>
            </a:pPr>
            <a:r>
              <a:rPr lang="en-US" i="1" dirty="0" smtClean="0"/>
              <a:t>Size of audience</a:t>
            </a:r>
          </a:p>
          <a:p>
            <a:pPr marL="285750" indent="-285750">
              <a:buFont typeface="Arial" panose="020B0604020202020204" pitchFamily="34" charset="0"/>
              <a:buChar char="•"/>
            </a:pPr>
            <a:r>
              <a:rPr lang="en-US" i="1" dirty="0" smtClean="0"/>
              <a:t>Method of delivery</a:t>
            </a:r>
          </a:p>
          <a:p>
            <a:pPr marL="285750" indent="-285750">
              <a:buFont typeface="Arial" panose="020B0604020202020204" pitchFamily="34" charset="0"/>
              <a:buChar char="•"/>
            </a:pPr>
            <a:r>
              <a:rPr lang="en-US" i="1" dirty="0" smtClean="0"/>
              <a:t>Timing of workshop</a:t>
            </a:r>
            <a:endParaRPr lang="en-US" i="1" dirty="0"/>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1454485" y="1598686"/>
            <a:ext cx="2359046" cy="2359046"/>
          </a:xfrm>
          <a:prstGeom prst="rect">
            <a:avLst/>
          </a:prstGeom>
        </p:spPr>
      </p:pic>
    </p:spTree>
    <p:extLst>
      <p:ext uri="{BB962C8B-B14F-4D97-AF65-F5344CB8AC3E}">
        <p14:creationId xmlns:p14="http://schemas.microsoft.com/office/powerpoint/2010/main" val="10931902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format analysis</a:t>
            </a:r>
            <a:endParaRPr lang="en-US" dirty="0"/>
          </a:p>
        </p:txBody>
      </p:sp>
      <p:sp>
        <p:nvSpPr>
          <p:cNvPr id="5" name="Rectangle 4"/>
          <p:cNvSpPr/>
          <p:nvPr/>
        </p:nvSpPr>
        <p:spPr>
          <a:xfrm>
            <a:off x="1403552" y="2242641"/>
            <a:ext cx="7069887" cy="1477328"/>
          </a:xfrm>
          <a:prstGeom prst="rect">
            <a:avLst/>
          </a:prstGeom>
        </p:spPr>
        <p:txBody>
          <a:bodyPr wrap="square">
            <a:spAutoFit/>
          </a:bodyPr>
          <a:lstStyle/>
          <a:p>
            <a:r>
              <a:rPr lang="en-US" b="1" i="1" dirty="0"/>
              <a:t>Size of </a:t>
            </a:r>
            <a:r>
              <a:rPr lang="en-US" b="1" i="1" dirty="0" smtClean="0"/>
              <a:t>audience </a:t>
            </a:r>
            <a:r>
              <a:rPr lang="en-US" dirty="0" smtClean="0"/>
              <a:t>-  A previous seminar on big data and bioinformatics had robust attendance at my institution, with 50 students in attendance.  We anticipate that the workshop would draw an equal number of students.</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27" y="3811409"/>
            <a:ext cx="719426" cy="719426"/>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27" y="2131292"/>
            <a:ext cx="719426" cy="719426"/>
          </a:xfrm>
          <a:prstGeom prst="rect">
            <a:avLst/>
          </a:prstGeom>
        </p:spPr>
      </p:pic>
      <p:sp>
        <p:nvSpPr>
          <p:cNvPr id="10" name="Rectangle 9"/>
          <p:cNvSpPr/>
          <p:nvPr/>
        </p:nvSpPr>
        <p:spPr>
          <a:xfrm>
            <a:off x="0" y="1120085"/>
            <a:ext cx="9144000" cy="861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accent6"/>
                </a:solidFill>
              </a:rPr>
              <a:t>Advanced Undergraduate Student</a:t>
            </a:r>
            <a:endParaRPr lang="en-US" sz="2800" b="1" dirty="0">
              <a:solidFill>
                <a:schemeClr val="accent6"/>
              </a:solidFill>
            </a:endParaRPr>
          </a:p>
        </p:txBody>
      </p:sp>
      <p:sp>
        <p:nvSpPr>
          <p:cNvPr id="6" name="Rectangle 5"/>
          <p:cNvSpPr/>
          <p:nvPr/>
        </p:nvSpPr>
        <p:spPr>
          <a:xfrm>
            <a:off x="1403552" y="3975780"/>
            <a:ext cx="6963208" cy="2031325"/>
          </a:xfrm>
          <a:prstGeom prst="rect">
            <a:avLst/>
          </a:prstGeom>
        </p:spPr>
        <p:txBody>
          <a:bodyPr wrap="square">
            <a:spAutoFit/>
          </a:bodyPr>
          <a:lstStyle/>
          <a:p>
            <a:r>
              <a:rPr lang="en-US" b="1" i="1" dirty="0"/>
              <a:t>Method of </a:t>
            </a:r>
            <a:r>
              <a:rPr lang="en-US" b="1" i="1" dirty="0" smtClean="0"/>
              <a:t>delivery </a:t>
            </a:r>
            <a:r>
              <a:rPr lang="en-US" dirty="0" smtClean="0"/>
              <a:t> - With 50 participants that come from potentially divergent backgrounds (computational vs. biological), it will be important to have in-person delivery that allows for cross-interaction between the students.  We will also need instructors from both disciplines, and preferably a senior graduate student to assist.  This means the delivery will be in person, using two teachers and two </a:t>
            </a:r>
            <a:r>
              <a:rPr lang="en-US" dirty="0" err="1" smtClean="0"/>
              <a:t>TAs.</a:t>
            </a:r>
            <a:endParaRPr lang="en-US" i="1" dirty="0"/>
          </a:p>
        </p:txBody>
      </p:sp>
      <p:sp>
        <p:nvSpPr>
          <p:cNvPr id="11" name="Content Placeholder 10"/>
          <p:cNvSpPr>
            <a:spLocks noGrp="1"/>
          </p:cNvSpPr>
          <p:nvPr>
            <p:ph sz="quarter" idx="14"/>
          </p:nvPr>
        </p:nvSpPr>
        <p:spPr/>
        <p:txBody>
          <a:bodyPr/>
          <a:lstStyle/>
          <a:p>
            <a:endParaRPr lang="en-US"/>
          </a:p>
        </p:txBody>
      </p:sp>
    </p:spTree>
    <p:extLst>
      <p:ext uri="{BB962C8B-B14F-4D97-AF65-F5344CB8AC3E}">
        <p14:creationId xmlns:p14="http://schemas.microsoft.com/office/powerpoint/2010/main" val="3377732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format analysis</a:t>
            </a:r>
            <a:endParaRPr lang="en-US" dirty="0"/>
          </a:p>
        </p:txBody>
      </p:sp>
      <p:sp>
        <p:nvSpPr>
          <p:cNvPr id="5" name="Rectangle 4"/>
          <p:cNvSpPr/>
          <p:nvPr/>
        </p:nvSpPr>
        <p:spPr>
          <a:xfrm>
            <a:off x="1403552" y="2242641"/>
            <a:ext cx="7069887" cy="3139321"/>
          </a:xfrm>
          <a:prstGeom prst="rect">
            <a:avLst/>
          </a:prstGeom>
        </p:spPr>
        <p:txBody>
          <a:bodyPr wrap="square">
            <a:spAutoFit/>
          </a:bodyPr>
          <a:lstStyle/>
          <a:p>
            <a:r>
              <a:rPr lang="en-US" b="1" i="1" dirty="0" smtClean="0"/>
              <a:t>Timing of workshop </a:t>
            </a:r>
            <a:r>
              <a:rPr lang="en-US" dirty="0" smtClean="0"/>
              <a:t>-  Since interaction between the students is a priority, it is necessary that the workshop provide ample time for mixing and mingling.  As technical aspects of big data will not be covered, this frees up time to focus the curricula.  Since classes are in session, we will aim to offer the workshops over one week of evenings.  Each evening for days 1 - 4, two modules will be covered.  Day 5 will be reserved for presentation of a group project.</a:t>
            </a:r>
          </a:p>
          <a:p>
            <a:endParaRPr lang="en-US" dirty="0"/>
          </a:p>
          <a:p>
            <a:r>
              <a:rPr lang="en-US" dirty="0" smtClean="0"/>
              <a:t>We will need to secure open, flexible space for the workshops (i.e. not a static lecture hall) that accommodates 54 participants.</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27" y="2131292"/>
            <a:ext cx="719426" cy="719426"/>
          </a:xfrm>
          <a:prstGeom prst="rect">
            <a:avLst/>
          </a:prstGeom>
        </p:spPr>
      </p:pic>
      <p:sp>
        <p:nvSpPr>
          <p:cNvPr id="10" name="Rectangle 9"/>
          <p:cNvSpPr/>
          <p:nvPr/>
        </p:nvSpPr>
        <p:spPr>
          <a:xfrm>
            <a:off x="0" y="1120085"/>
            <a:ext cx="9144000" cy="861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accent6"/>
                </a:solidFill>
              </a:rPr>
              <a:t>Advanced Undergraduate Student</a:t>
            </a:r>
            <a:endParaRPr lang="en-US" sz="2800" b="1" dirty="0">
              <a:solidFill>
                <a:schemeClr val="accent6"/>
              </a:solidFill>
            </a:endParaRPr>
          </a:p>
        </p:txBody>
      </p:sp>
      <p:sp>
        <p:nvSpPr>
          <p:cNvPr id="11" name="Content Placeholder 10"/>
          <p:cNvSpPr>
            <a:spLocks noGrp="1"/>
          </p:cNvSpPr>
          <p:nvPr>
            <p:ph sz="quarter" idx="14"/>
          </p:nvPr>
        </p:nvSpPr>
        <p:spPr/>
        <p:txBody>
          <a:bodyPr/>
          <a:lstStyle/>
          <a:p>
            <a:endParaRPr lang="en-US"/>
          </a:p>
        </p:txBody>
      </p:sp>
    </p:spTree>
    <p:extLst>
      <p:ext uri="{BB962C8B-B14F-4D97-AF65-F5344CB8AC3E}">
        <p14:creationId xmlns:p14="http://schemas.microsoft.com/office/powerpoint/2010/main" val="872050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500"/>
              </a:lnSpc>
            </a:pPr>
            <a:r>
              <a:rPr lang="en-US" dirty="0" smtClean="0"/>
              <a:t>Objectives &amp; Assessment</a:t>
            </a:r>
            <a:endParaRPr lang="en-US" dirty="0"/>
          </a:p>
        </p:txBody>
      </p:sp>
      <p:sp>
        <p:nvSpPr>
          <p:cNvPr id="3" name="Text Placeholder 2"/>
          <p:cNvSpPr>
            <a:spLocks noGrp="1"/>
          </p:cNvSpPr>
          <p:nvPr>
            <p:ph type="body" idx="1"/>
          </p:nvPr>
        </p:nvSpPr>
        <p:spPr/>
        <p:txBody>
          <a:bodyPr/>
          <a:lstStyle/>
          <a:p>
            <a:r>
              <a:rPr lang="en-US" dirty="0" smtClean="0"/>
              <a:t>Knowledge is power.  Measure it.</a:t>
            </a:r>
            <a:endParaRPr lang="en-US" dirty="0"/>
          </a:p>
        </p:txBody>
      </p:sp>
    </p:spTree>
    <p:custDataLst>
      <p:tags r:id="rId1"/>
    </p:custDataLst>
    <p:extLst>
      <p:ext uri="{BB962C8B-B14F-4D97-AF65-F5344CB8AC3E}">
        <p14:creationId xmlns:p14="http://schemas.microsoft.com/office/powerpoint/2010/main" val="1571841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Learning Objectives &amp; Assessment</a:t>
            </a:r>
            <a:endParaRPr lang="en-US" dirty="0"/>
          </a:p>
        </p:txBody>
      </p:sp>
      <p:sp>
        <p:nvSpPr>
          <p:cNvPr id="10" name="Content Placeholder 9"/>
          <p:cNvSpPr>
            <a:spLocks noGrp="1"/>
          </p:cNvSpPr>
          <p:nvPr>
            <p:ph sz="quarter" idx="14"/>
          </p:nvPr>
        </p:nvSpPr>
        <p:spPr>
          <a:xfrm>
            <a:off x="411480" y="6461760"/>
            <a:ext cx="8507549" cy="322393"/>
          </a:xfrm>
        </p:spPr>
        <p:txBody>
          <a:bodyPr/>
          <a:lstStyle/>
          <a:p>
            <a:r>
              <a:rPr lang="en-US" sz="1400" dirty="0" smtClean="0"/>
              <a:t>Insert a photo of your institution</a:t>
            </a:r>
            <a:endParaRPr lang="en-US" sz="1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01" y="1372942"/>
            <a:ext cx="914400" cy="91440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6700" y="1372942"/>
            <a:ext cx="914400" cy="914400"/>
          </a:xfrm>
          <a:prstGeom prst="rect">
            <a:avLst/>
          </a:prstGeom>
        </p:spPr>
      </p:pic>
      <p:sp>
        <p:nvSpPr>
          <p:cNvPr id="6" name="TextBox 5"/>
          <p:cNvSpPr txBox="1"/>
          <p:nvPr/>
        </p:nvSpPr>
        <p:spPr>
          <a:xfrm>
            <a:off x="5111100" y="1598686"/>
            <a:ext cx="2819352" cy="4524315"/>
          </a:xfrm>
          <a:prstGeom prst="rect">
            <a:avLst/>
          </a:prstGeom>
          <a:noFill/>
        </p:spPr>
        <p:txBody>
          <a:bodyPr wrap="square" rtlCol="0">
            <a:spAutoFit/>
          </a:bodyPr>
          <a:lstStyle/>
          <a:p>
            <a:r>
              <a:rPr lang="en-US" b="1" dirty="0" smtClean="0"/>
              <a:t>Assessment</a:t>
            </a:r>
          </a:p>
          <a:p>
            <a:endParaRPr lang="en-US" dirty="0"/>
          </a:p>
          <a:p>
            <a:r>
              <a:rPr lang="en-US" dirty="0" smtClean="0"/>
              <a:t>Good learning objectives are assessable – make sure to include ways of measuring the student’s progress.  In addition to traditional quizzes, you can assess in more active and engaging ways.  Consider projects that incorporate critical evaluation of the learning objective or creation of relevant supplemental materials.</a:t>
            </a:r>
            <a:endParaRPr lang="en-US" dirty="0"/>
          </a:p>
        </p:txBody>
      </p:sp>
      <p:sp>
        <p:nvSpPr>
          <p:cNvPr id="11" name="TextBox 10"/>
          <p:cNvSpPr txBox="1"/>
          <p:nvPr/>
        </p:nvSpPr>
        <p:spPr>
          <a:xfrm>
            <a:off x="1469925" y="1577822"/>
            <a:ext cx="2819352" cy="3416320"/>
          </a:xfrm>
          <a:prstGeom prst="rect">
            <a:avLst/>
          </a:prstGeom>
          <a:noFill/>
        </p:spPr>
        <p:txBody>
          <a:bodyPr wrap="square" rtlCol="0">
            <a:spAutoFit/>
          </a:bodyPr>
          <a:lstStyle/>
          <a:p>
            <a:r>
              <a:rPr lang="en-US" b="1" dirty="0" smtClean="0"/>
              <a:t>Learning Objectives</a:t>
            </a:r>
            <a:endParaRPr lang="en-US" dirty="0" smtClean="0"/>
          </a:p>
          <a:p>
            <a:endParaRPr lang="en-US" dirty="0" smtClean="0"/>
          </a:p>
          <a:p>
            <a:r>
              <a:rPr lang="en-US" dirty="0" smtClean="0"/>
              <a:t>Now is the time to formalize your learning objectives.  Take the objectives provided in the modules and tailor them to your audience and format.  Be specific, keep them student focused, and use active verbs!</a:t>
            </a:r>
          </a:p>
          <a:p>
            <a:endParaRPr lang="en-US" dirty="0"/>
          </a:p>
        </p:txBody>
      </p:sp>
    </p:spTree>
    <p:extLst>
      <p:ext uri="{BB962C8B-B14F-4D97-AF65-F5344CB8AC3E}">
        <p14:creationId xmlns:p14="http://schemas.microsoft.com/office/powerpoint/2010/main" val="963905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learning objective &amp; assessment</a:t>
            </a:r>
            <a:endParaRPr lang="en-US" dirty="0"/>
          </a:p>
        </p:txBody>
      </p:sp>
      <p:sp>
        <p:nvSpPr>
          <p:cNvPr id="5" name="Rectangle 4"/>
          <p:cNvSpPr/>
          <p:nvPr/>
        </p:nvSpPr>
        <p:spPr>
          <a:xfrm>
            <a:off x="1403552" y="2242641"/>
            <a:ext cx="7069887" cy="1200329"/>
          </a:xfrm>
          <a:prstGeom prst="rect">
            <a:avLst/>
          </a:prstGeom>
        </p:spPr>
        <p:txBody>
          <a:bodyPr wrap="square">
            <a:spAutoFit/>
          </a:bodyPr>
          <a:lstStyle/>
          <a:p>
            <a:r>
              <a:rPr lang="en-US" b="1" dirty="0" smtClean="0"/>
              <a:t>Learning Objective:</a:t>
            </a:r>
            <a:r>
              <a:rPr lang="en-US" dirty="0" smtClean="0"/>
              <a:t>  At the end of the workshop, students will be able to effectively communicate and collaborate with others to define and present a bioinformatics research question.</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27" y="2131292"/>
            <a:ext cx="719426" cy="719426"/>
          </a:xfrm>
          <a:prstGeom prst="rect">
            <a:avLst/>
          </a:prstGeom>
        </p:spPr>
      </p:pic>
      <p:sp>
        <p:nvSpPr>
          <p:cNvPr id="10" name="Rectangle 9"/>
          <p:cNvSpPr/>
          <p:nvPr/>
        </p:nvSpPr>
        <p:spPr>
          <a:xfrm>
            <a:off x="0" y="1120085"/>
            <a:ext cx="9144000" cy="861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accent6"/>
                </a:solidFill>
              </a:rPr>
              <a:t>Advanced Undergraduate Student</a:t>
            </a:r>
            <a:endParaRPr lang="en-US" sz="2800" b="1" dirty="0">
              <a:solidFill>
                <a:schemeClr val="accent6"/>
              </a:solidFill>
            </a:endParaRPr>
          </a:p>
        </p:txBody>
      </p:sp>
      <p:sp>
        <p:nvSpPr>
          <p:cNvPr id="11" name="Content Placeholder 10"/>
          <p:cNvSpPr>
            <a:spLocks noGrp="1"/>
          </p:cNvSpPr>
          <p:nvPr>
            <p:ph sz="quarter" idx="14"/>
          </p:nvPr>
        </p:nvSpPr>
        <p:spPr/>
        <p:txBody>
          <a:bodyPr/>
          <a:lstStyle/>
          <a:p>
            <a:endParaRPr lang="en-US"/>
          </a:p>
        </p:txBody>
      </p:sp>
      <p:sp>
        <p:nvSpPr>
          <p:cNvPr id="7" name="Rectangle 6"/>
          <p:cNvSpPr/>
          <p:nvPr/>
        </p:nvSpPr>
        <p:spPr>
          <a:xfrm>
            <a:off x="1403552" y="3554319"/>
            <a:ext cx="7069887" cy="2031325"/>
          </a:xfrm>
          <a:prstGeom prst="rect">
            <a:avLst/>
          </a:prstGeom>
        </p:spPr>
        <p:txBody>
          <a:bodyPr wrap="square">
            <a:spAutoFit/>
          </a:bodyPr>
          <a:lstStyle/>
          <a:p>
            <a:r>
              <a:rPr lang="en-US" b="1" dirty="0" smtClean="0"/>
              <a:t>Learning Assessment:</a:t>
            </a:r>
            <a:r>
              <a:rPr lang="en-US" dirty="0" smtClean="0"/>
              <a:t>  Students will present a 3 minute pitch on their research question to the class, and will be assessed by both peer and faculty review.  A rubric developed by the faculty will determine level of competency achieved.  Additionally, the collaboration between students will be measured by peer-review within the working group.</a:t>
            </a: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27" y="3442970"/>
            <a:ext cx="719426" cy="719426"/>
          </a:xfrm>
          <a:prstGeom prst="rect">
            <a:avLst/>
          </a:prstGeom>
        </p:spPr>
      </p:pic>
    </p:spTree>
    <p:extLst>
      <p:ext uri="{BB962C8B-B14F-4D97-AF65-F5344CB8AC3E}">
        <p14:creationId xmlns:p14="http://schemas.microsoft.com/office/powerpoint/2010/main" val="16275769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on assessment…</a:t>
            </a:r>
            <a:endParaRPr lang="en-US" dirty="0"/>
          </a:p>
        </p:txBody>
      </p:sp>
      <p:sp>
        <p:nvSpPr>
          <p:cNvPr id="10" name="Content Placeholder 9"/>
          <p:cNvSpPr>
            <a:spLocks noGrp="1"/>
          </p:cNvSpPr>
          <p:nvPr>
            <p:ph sz="quarter" idx="14"/>
          </p:nvPr>
        </p:nvSpPr>
        <p:spPr>
          <a:xfrm>
            <a:off x="411480" y="6461760"/>
            <a:ext cx="8507549" cy="322393"/>
          </a:xfrm>
        </p:spPr>
        <p:txBody>
          <a:bodyPr/>
          <a:lstStyle/>
          <a:p>
            <a:r>
              <a:rPr lang="en-US" sz="1400" dirty="0" smtClean="0"/>
              <a:t>Insert a photo of your institution</a:t>
            </a:r>
            <a:endParaRPr lang="en-US" sz="1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01" y="1372942"/>
            <a:ext cx="914400" cy="914400"/>
          </a:xfrm>
          <a:prstGeom prst="rect">
            <a:avLst/>
          </a:prstGeom>
        </p:spPr>
      </p:pic>
      <p:sp>
        <p:nvSpPr>
          <p:cNvPr id="11" name="TextBox 10"/>
          <p:cNvSpPr txBox="1"/>
          <p:nvPr/>
        </p:nvSpPr>
        <p:spPr>
          <a:xfrm>
            <a:off x="1469924" y="1577822"/>
            <a:ext cx="6782535" cy="2031325"/>
          </a:xfrm>
          <a:prstGeom prst="rect">
            <a:avLst/>
          </a:prstGeom>
          <a:noFill/>
        </p:spPr>
        <p:txBody>
          <a:bodyPr wrap="square" rtlCol="0">
            <a:spAutoFit/>
          </a:bodyPr>
          <a:lstStyle/>
          <a:p>
            <a:r>
              <a:rPr lang="en-US" dirty="0" smtClean="0"/>
              <a:t>In order to demonstrate progress, it is important to have a baseline.  Consider creating a pre-survey that gathers information on the participant’s beginning knowledge base.  It is also useful to ask the participants what key things they want to learn during the workshop, as this can help you fine tune the workshops for maximal success.</a:t>
            </a:r>
          </a:p>
          <a:p>
            <a:endParaRPr lang="en-US" dirty="0"/>
          </a:p>
        </p:txBody>
      </p:sp>
    </p:spTree>
    <p:extLst>
      <p:ext uri="{BB962C8B-B14F-4D97-AF65-F5344CB8AC3E}">
        <p14:creationId xmlns:p14="http://schemas.microsoft.com/office/powerpoint/2010/main" val="3842871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1467" y="1552786"/>
            <a:ext cx="7704666" cy="4525963"/>
          </a:xfrm>
        </p:spPr>
        <p:txBody>
          <a:bodyPr>
            <a:normAutofit/>
          </a:bodyPr>
          <a:lstStyle/>
          <a:p>
            <a:pPr marL="0" indent="0">
              <a:buNone/>
            </a:pPr>
            <a:r>
              <a:rPr lang="en-US" sz="2400" dirty="0" smtClean="0"/>
              <a:t>Learn how to scope, target and deploy appropriate workshops using BD2K OER materials</a:t>
            </a:r>
          </a:p>
          <a:p>
            <a:pPr marL="0" indent="0">
              <a:buNone/>
            </a:pPr>
            <a:endParaRPr lang="en-US" sz="2400" dirty="0" smtClean="0"/>
          </a:p>
          <a:p>
            <a:pPr marL="0" indent="0">
              <a:buNone/>
            </a:pPr>
            <a:r>
              <a:rPr lang="en-US" sz="2400" dirty="0" smtClean="0"/>
              <a:t>Understand how to create a learning objective and assessment.</a:t>
            </a:r>
          </a:p>
          <a:p>
            <a:pPr marL="0" indent="0">
              <a:buNone/>
            </a:pPr>
            <a:endParaRPr lang="en-US" sz="2800" dirty="0"/>
          </a:p>
        </p:txBody>
      </p:sp>
      <p:sp>
        <p:nvSpPr>
          <p:cNvPr id="7" name="Oval 6"/>
          <p:cNvSpPr/>
          <p:nvPr/>
        </p:nvSpPr>
        <p:spPr>
          <a:xfrm>
            <a:off x="596898" y="1532465"/>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1</a:t>
            </a:r>
            <a:endParaRPr lang="en-US" sz="2800" dirty="0">
              <a:solidFill>
                <a:schemeClr val="tx1"/>
              </a:solidFill>
              <a:latin typeface="Cambria"/>
              <a:cs typeface="Cambria"/>
            </a:endParaRPr>
          </a:p>
        </p:txBody>
      </p:sp>
      <p:sp>
        <p:nvSpPr>
          <p:cNvPr id="8" name="Oval 7"/>
          <p:cNvSpPr/>
          <p:nvPr/>
        </p:nvSpPr>
        <p:spPr>
          <a:xfrm>
            <a:off x="596898" y="299396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2</a:t>
            </a:r>
            <a:endParaRPr lang="en-US" sz="2800" dirty="0">
              <a:solidFill>
                <a:schemeClr val="tx1"/>
              </a:solidFill>
              <a:latin typeface="Cambria"/>
              <a:cs typeface="Cambria"/>
            </a:endParaRPr>
          </a:p>
        </p:txBody>
      </p:sp>
      <p:sp>
        <p:nvSpPr>
          <p:cNvPr id="11" name="TextBox 10"/>
          <p:cNvSpPr txBox="1"/>
          <p:nvPr/>
        </p:nvSpPr>
        <p:spPr>
          <a:xfrm>
            <a:off x="304800" y="228600"/>
            <a:ext cx="3747436" cy="600164"/>
          </a:xfrm>
          <a:prstGeom prst="rect">
            <a:avLst/>
          </a:prstGeom>
          <a:noFill/>
        </p:spPr>
        <p:txBody>
          <a:bodyPr wrap="none" rtlCol="0">
            <a:spAutoFit/>
          </a:bodyPr>
          <a:lstStyle/>
          <a:p>
            <a:r>
              <a:rPr lang="en-US" sz="3300" dirty="0" smtClean="0">
                <a:latin typeface="+mj-lt"/>
              </a:rPr>
              <a:t>Learning Objectives</a:t>
            </a:r>
            <a:endParaRPr lang="en-US" sz="3300" dirty="0">
              <a:latin typeface="+mj-lt"/>
            </a:endParaRPr>
          </a:p>
        </p:txBody>
      </p:sp>
    </p:spTree>
    <p:extLst>
      <p:ext uri="{BB962C8B-B14F-4D97-AF65-F5344CB8AC3E}">
        <p14:creationId xmlns:p14="http://schemas.microsoft.com/office/powerpoint/2010/main" val="16287284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500"/>
              </a:lnSpc>
            </a:pPr>
            <a:r>
              <a:rPr lang="en-US" dirty="0" smtClean="0"/>
              <a:t>Paths</a:t>
            </a:r>
            <a:endParaRPr lang="en-US" dirty="0"/>
          </a:p>
        </p:txBody>
      </p:sp>
      <p:sp>
        <p:nvSpPr>
          <p:cNvPr id="3" name="Text Placeholder 2"/>
          <p:cNvSpPr>
            <a:spLocks noGrp="1"/>
          </p:cNvSpPr>
          <p:nvPr>
            <p:ph type="body" idx="1"/>
          </p:nvPr>
        </p:nvSpPr>
        <p:spPr/>
        <p:txBody>
          <a:bodyPr/>
          <a:lstStyle/>
          <a:p>
            <a:r>
              <a:rPr lang="en-US" dirty="0" smtClean="0"/>
              <a:t>Assemble OERs.  Mix, remix and tailor.</a:t>
            </a:r>
            <a:endParaRPr lang="en-US" dirty="0"/>
          </a:p>
        </p:txBody>
      </p:sp>
    </p:spTree>
    <p:custDataLst>
      <p:tags r:id="rId1"/>
    </p:custDataLst>
    <p:extLst>
      <p:ext uri="{BB962C8B-B14F-4D97-AF65-F5344CB8AC3E}">
        <p14:creationId xmlns:p14="http://schemas.microsoft.com/office/powerpoint/2010/main" val="3086903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the OERs that work best for you</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01" y="1372942"/>
            <a:ext cx="914400" cy="914400"/>
          </a:xfrm>
          <a:prstGeom prst="rect">
            <a:avLst/>
          </a:prstGeom>
        </p:spPr>
      </p:pic>
      <p:sp>
        <p:nvSpPr>
          <p:cNvPr id="11" name="TextBox 10"/>
          <p:cNvSpPr txBox="1"/>
          <p:nvPr/>
        </p:nvSpPr>
        <p:spPr>
          <a:xfrm>
            <a:off x="1469924" y="1577822"/>
            <a:ext cx="6805395" cy="2585323"/>
          </a:xfrm>
          <a:prstGeom prst="rect">
            <a:avLst/>
          </a:prstGeom>
          <a:noFill/>
        </p:spPr>
        <p:txBody>
          <a:bodyPr wrap="square" rtlCol="0">
            <a:spAutoFit/>
          </a:bodyPr>
          <a:lstStyle/>
          <a:p>
            <a:r>
              <a:rPr lang="en-US" b="1" dirty="0" smtClean="0"/>
              <a:t>Stay focused!</a:t>
            </a:r>
            <a:endParaRPr lang="en-US" dirty="0" smtClean="0"/>
          </a:p>
          <a:p>
            <a:endParaRPr lang="en-US" dirty="0" smtClean="0"/>
          </a:p>
          <a:p>
            <a:r>
              <a:rPr lang="en-US" dirty="0" smtClean="0"/>
              <a:t>Identifying the OERs that will help create the full workshop can be easy – too easy!  Remember to keep them focused to your identified audience, format and objectives.  Over-reaching is a common mistake many encounter.  It is best to create a focused, well-executed workshop with fewer objectives than creating an overly broad, rushed workshop.</a:t>
            </a:r>
          </a:p>
          <a:p>
            <a:endParaRPr lang="en-US" dirty="0"/>
          </a:p>
        </p:txBody>
      </p:sp>
      <p:sp>
        <p:nvSpPr>
          <p:cNvPr id="3" name="Content Placeholder 2"/>
          <p:cNvSpPr>
            <a:spLocks noGrp="1"/>
          </p:cNvSpPr>
          <p:nvPr>
            <p:ph sz="quarter" idx="14"/>
          </p:nvPr>
        </p:nvSpPr>
        <p:spPr/>
        <p:txBody>
          <a:bodyPr/>
          <a:lstStyle/>
          <a:p>
            <a:endParaRPr lang="en-US"/>
          </a:p>
        </p:txBody>
      </p:sp>
    </p:spTree>
    <p:extLst>
      <p:ext uri="{BB962C8B-B14F-4D97-AF65-F5344CB8AC3E}">
        <p14:creationId xmlns:p14="http://schemas.microsoft.com/office/powerpoint/2010/main" val="1363543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identification of relevant OERs</a:t>
            </a:r>
            <a:endParaRPr lang="en-US" dirty="0"/>
          </a:p>
        </p:txBody>
      </p:sp>
      <p:sp>
        <p:nvSpPr>
          <p:cNvPr id="5" name="Rectangle 4"/>
          <p:cNvSpPr/>
          <p:nvPr/>
        </p:nvSpPr>
        <p:spPr>
          <a:xfrm>
            <a:off x="1403552" y="2242641"/>
            <a:ext cx="7597379" cy="4247317"/>
          </a:xfrm>
          <a:prstGeom prst="rect">
            <a:avLst/>
          </a:prstGeom>
        </p:spPr>
        <p:txBody>
          <a:bodyPr wrap="square">
            <a:spAutoFit/>
          </a:bodyPr>
          <a:lstStyle/>
          <a:p>
            <a:r>
              <a:rPr lang="en-US" dirty="0" smtClean="0"/>
              <a:t>BDK01 - </a:t>
            </a:r>
            <a:r>
              <a:rPr lang="en-US" dirty="0"/>
              <a:t>Biomedical, Clinical, and Translational Research data life </a:t>
            </a:r>
            <a:r>
              <a:rPr lang="en-US" dirty="0" smtClean="0"/>
              <a:t>cycle</a:t>
            </a:r>
          </a:p>
          <a:p>
            <a:endParaRPr lang="en-US" dirty="0"/>
          </a:p>
          <a:p>
            <a:r>
              <a:rPr lang="en-US" dirty="0" smtClean="0"/>
              <a:t>BDK02 - </a:t>
            </a:r>
            <a:r>
              <a:rPr lang="en-US" dirty="0"/>
              <a:t>Introduction to Big Data in Biology and Medicine </a:t>
            </a:r>
            <a:endParaRPr lang="en-US" dirty="0" smtClean="0"/>
          </a:p>
          <a:p>
            <a:endParaRPr lang="en-US" dirty="0"/>
          </a:p>
          <a:p>
            <a:r>
              <a:rPr lang="en-US" dirty="0"/>
              <a:t>BDK09 – Team Science</a:t>
            </a:r>
          </a:p>
          <a:p>
            <a:endParaRPr lang="en-US" dirty="0"/>
          </a:p>
          <a:p>
            <a:r>
              <a:rPr lang="en-US" dirty="0" smtClean="0"/>
              <a:t>BDK04 - </a:t>
            </a:r>
            <a:r>
              <a:rPr lang="en-US" dirty="0"/>
              <a:t>Terminology of Biomedical, Clinical, and Translational Research </a:t>
            </a:r>
            <a:endParaRPr lang="en-US" dirty="0" smtClean="0"/>
          </a:p>
          <a:p>
            <a:endParaRPr lang="en-US" dirty="0"/>
          </a:p>
          <a:p>
            <a:r>
              <a:rPr lang="en-US" dirty="0" smtClean="0"/>
              <a:t>BDK15 - </a:t>
            </a:r>
            <a:r>
              <a:rPr lang="en-US" dirty="0"/>
              <a:t>Data and tools landscape </a:t>
            </a:r>
            <a:endParaRPr lang="en-US" dirty="0" smtClean="0"/>
          </a:p>
          <a:p>
            <a:endParaRPr lang="en-US" dirty="0"/>
          </a:p>
          <a:p>
            <a:r>
              <a:rPr lang="en-US" dirty="0" smtClean="0"/>
              <a:t>BDK21 - </a:t>
            </a:r>
            <a:r>
              <a:rPr lang="en-US" dirty="0"/>
              <a:t>Context-based selection of </a:t>
            </a:r>
            <a:r>
              <a:rPr lang="en-US" dirty="0" smtClean="0"/>
              <a:t>data</a:t>
            </a:r>
          </a:p>
          <a:p>
            <a:endParaRPr lang="en-US" dirty="0"/>
          </a:p>
          <a:p>
            <a:r>
              <a:rPr lang="en-US" dirty="0" smtClean="0"/>
              <a:t>BDK22 - </a:t>
            </a:r>
            <a:r>
              <a:rPr lang="en-US" dirty="0"/>
              <a:t>Translating the Question </a:t>
            </a:r>
            <a:endParaRPr lang="en-US" dirty="0" smtClean="0"/>
          </a:p>
          <a:p>
            <a:endParaRPr lang="en-US" dirty="0"/>
          </a:p>
          <a:p>
            <a:r>
              <a:rPr lang="en-US" dirty="0" smtClean="0"/>
              <a:t>BDK24 - </a:t>
            </a:r>
            <a:r>
              <a:rPr lang="en-US" dirty="0"/>
              <a:t>Data tells a story </a:t>
            </a:r>
            <a:endParaRPr lang="en-US"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27" y="2131292"/>
            <a:ext cx="719426" cy="719426"/>
          </a:xfrm>
          <a:prstGeom prst="rect">
            <a:avLst/>
          </a:prstGeom>
        </p:spPr>
      </p:pic>
      <p:sp>
        <p:nvSpPr>
          <p:cNvPr id="10" name="Rectangle 9"/>
          <p:cNvSpPr/>
          <p:nvPr/>
        </p:nvSpPr>
        <p:spPr>
          <a:xfrm>
            <a:off x="0" y="1120085"/>
            <a:ext cx="9144000" cy="861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accent6"/>
                </a:solidFill>
              </a:rPr>
              <a:t>Advanced Undergraduate Student</a:t>
            </a:r>
            <a:endParaRPr lang="en-US" sz="2800" b="1" dirty="0">
              <a:solidFill>
                <a:schemeClr val="accent6"/>
              </a:solidFill>
            </a:endParaRPr>
          </a:p>
        </p:txBody>
      </p:sp>
      <p:sp>
        <p:nvSpPr>
          <p:cNvPr id="11" name="Content Placeholder 10"/>
          <p:cNvSpPr>
            <a:spLocks noGrp="1"/>
          </p:cNvSpPr>
          <p:nvPr>
            <p:ph sz="quarter" idx="14"/>
          </p:nvPr>
        </p:nvSpPr>
        <p:spPr/>
        <p:txBody>
          <a:bodyPr/>
          <a:lstStyle/>
          <a:p>
            <a:endParaRPr lang="en-US" dirty="0" smtClean="0"/>
          </a:p>
          <a:p>
            <a:endParaRPr lang="en-US" dirty="0"/>
          </a:p>
        </p:txBody>
      </p:sp>
    </p:spTree>
    <p:extLst>
      <p:ext uri="{BB962C8B-B14F-4D97-AF65-F5344CB8AC3E}">
        <p14:creationId xmlns:p14="http://schemas.microsoft.com/office/powerpoint/2010/main" val="10871738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 remix and tailor</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01" y="1372942"/>
            <a:ext cx="914400" cy="914400"/>
          </a:xfrm>
          <a:prstGeom prst="rect">
            <a:avLst/>
          </a:prstGeom>
        </p:spPr>
      </p:pic>
      <p:sp>
        <p:nvSpPr>
          <p:cNvPr id="11" name="TextBox 10"/>
          <p:cNvSpPr txBox="1"/>
          <p:nvPr/>
        </p:nvSpPr>
        <p:spPr>
          <a:xfrm>
            <a:off x="1469924" y="1577822"/>
            <a:ext cx="6805395" cy="1754326"/>
          </a:xfrm>
          <a:prstGeom prst="rect">
            <a:avLst/>
          </a:prstGeom>
          <a:noFill/>
        </p:spPr>
        <p:txBody>
          <a:bodyPr wrap="square" rtlCol="0">
            <a:spAutoFit/>
          </a:bodyPr>
          <a:lstStyle/>
          <a:p>
            <a:r>
              <a:rPr lang="en-US" b="1" dirty="0" smtClean="0"/>
              <a:t>Remember, these modules don’t need to be used “straight out of the box” – you can mix, remix and tailor the content to your audience, format and learning objectives!  </a:t>
            </a:r>
          </a:p>
          <a:p>
            <a:endParaRPr lang="en-US" b="1" dirty="0"/>
          </a:p>
          <a:p>
            <a:endParaRPr lang="en-US" dirty="0" smtClean="0"/>
          </a:p>
          <a:p>
            <a:endParaRPr lang="en-US" dirty="0"/>
          </a:p>
        </p:txBody>
      </p:sp>
      <p:sp>
        <p:nvSpPr>
          <p:cNvPr id="3" name="Content Placeholder 2"/>
          <p:cNvSpPr>
            <a:spLocks noGrp="1"/>
          </p:cNvSpPr>
          <p:nvPr>
            <p:ph sz="quarter" idx="14"/>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01" y="3260836"/>
            <a:ext cx="914400" cy="914400"/>
          </a:xfrm>
          <a:prstGeom prst="rect">
            <a:avLst/>
          </a:prstGeom>
        </p:spPr>
      </p:pic>
      <p:sp>
        <p:nvSpPr>
          <p:cNvPr id="8" name="TextBox 7"/>
          <p:cNvSpPr txBox="1"/>
          <p:nvPr/>
        </p:nvSpPr>
        <p:spPr>
          <a:xfrm>
            <a:off x="1469924" y="3465716"/>
            <a:ext cx="6805395" cy="1477328"/>
          </a:xfrm>
          <a:prstGeom prst="rect">
            <a:avLst/>
          </a:prstGeom>
          <a:noFill/>
        </p:spPr>
        <p:txBody>
          <a:bodyPr wrap="square" rtlCol="0">
            <a:spAutoFit/>
          </a:bodyPr>
          <a:lstStyle/>
          <a:p>
            <a:r>
              <a:rPr lang="en-US" b="1" dirty="0" smtClean="0"/>
              <a:t>Be creative </a:t>
            </a:r>
            <a:r>
              <a:rPr lang="en-US" dirty="0" smtClean="0"/>
              <a:t>– add content that makes your workshop unique and relevant to your audience.  </a:t>
            </a:r>
          </a:p>
          <a:p>
            <a:endParaRPr lang="en-US" b="1" dirty="0"/>
          </a:p>
          <a:p>
            <a:endParaRPr lang="en-US" dirty="0" smtClean="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01" y="4844201"/>
            <a:ext cx="914400" cy="914400"/>
          </a:xfrm>
          <a:prstGeom prst="rect">
            <a:avLst/>
          </a:prstGeom>
        </p:spPr>
      </p:pic>
      <p:sp>
        <p:nvSpPr>
          <p:cNvPr id="10" name="TextBox 9"/>
          <p:cNvSpPr txBox="1"/>
          <p:nvPr/>
        </p:nvSpPr>
        <p:spPr>
          <a:xfrm>
            <a:off x="1469924" y="5049081"/>
            <a:ext cx="6805395" cy="2308324"/>
          </a:xfrm>
          <a:prstGeom prst="rect">
            <a:avLst/>
          </a:prstGeom>
          <a:noFill/>
        </p:spPr>
        <p:txBody>
          <a:bodyPr wrap="square" rtlCol="0">
            <a:spAutoFit/>
          </a:bodyPr>
          <a:lstStyle/>
          <a:p>
            <a:r>
              <a:rPr lang="en-US" b="1" dirty="0" smtClean="0"/>
              <a:t>Iterate</a:t>
            </a:r>
            <a:r>
              <a:rPr lang="en-US" dirty="0" smtClean="0"/>
              <a:t> – Once you have an outline of your workshop, go back and re-examine if your audience and format still align.  Periodically check that your tailored learning objectives are satisfied by your modified modules.  Continually examine all aspects of the workshop to iteratively refine the deliverable.</a:t>
            </a:r>
          </a:p>
          <a:p>
            <a:endParaRPr lang="en-US" b="1" dirty="0"/>
          </a:p>
          <a:p>
            <a:endParaRPr lang="en-US" dirty="0" smtClean="0"/>
          </a:p>
          <a:p>
            <a:endParaRPr lang="en-US" dirty="0"/>
          </a:p>
        </p:txBody>
      </p:sp>
    </p:spTree>
    <p:extLst>
      <p:ext uri="{BB962C8B-B14F-4D97-AF65-F5344CB8AC3E}">
        <p14:creationId xmlns:p14="http://schemas.microsoft.com/office/powerpoint/2010/main" val="472665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 remix and tailor</a:t>
            </a:r>
            <a:endParaRPr lang="en-US" dirty="0"/>
          </a:p>
        </p:txBody>
      </p:sp>
      <p:sp>
        <p:nvSpPr>
          <p:cNvPr id="5" name="Rectangle 4"/>
          <p:cNvSpPr/>
          <p:nvPr/>
        </p:nvSpPr>
        <p:spPr>
          <a:xfrm>
            <a:off x="1403552" y="2242641"/>
            <a:ext cx="7597379" cy="1754326"/>
          </a:xfrm>
          <a:prstGeom prst="rect">
            <a:avLst/>
          </a:prstGeom>
        </p:spPr>
        <p:txBody>
          <a:bodyPr wrap="square">
            <a:spAutoFit/>
          </a:bodyPr>
          <a:lstStyle/>
          <a:p>
            <a:r>
              <a:rPr lang="en-US" dirty="0" smtClean="0"/>
              <a:t>After introduction of the research data cycle (BDK 01) and big data in biology and medicine (BDK 02), the group project will be introduced.  Students will paired according to their backgrounds – computational students will be matched with biology students.  They will be tasked with learning more about each others educational trajectories, and what they hope to learn from the other discipline.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927" y="2131292"/>
            <a:ext cx="719426" cy="719426"/>
          </a:xfrm>
          <a:prstGeom prst="rect">
            <a:avLst/>
          </a:prstGeom>
        </p:spPr>
      </p:pic>
      <p:sp>
        <p:nvSpPr>
          <p:cNvPr id="10" name="Rectangle 9"/>
          <p:cNvSpPr/>
          <p:nvPr/>
        </p:nvSpPr>
        <p:spPr>
          <a:xfrm>
            <a:off x="0" y="1120085"/>
            <a:ext cx="9144000" cy="861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accent6"/>
                </a:solidFill>
              </a:rPr>
              <a:t>Advanced Undergraduate Student</a:t>
            </a:r>
            <a:endParaRPr lang="en-US" sz="2800" b="1" dirty="0">
              <a:solidFill>
                <a:schemeClr val="accent6"/>
              </a:solidFill>
            </a:endParaRPr>
          </a:p>
        </p:txBody>
      </p:sp>
      <p:sp>
        <p:nvSpPr>
          <p:cNvPr id="11" name="Content Placeholder 10"/>
          <p:cNvSpPr>
            <a:spLocks noGrp="1"/>
          </p:cNvSpPr>
          <p:nvPr>
            <p:ph sz="quarter" idx="14"/>
          </p:nvPr>
        </p:nvSpPr>
        <p:spPr/>
        <p:txBody>
          <a:bodyPr/>
          <a:lstStyle/>
          <a:p>
            <a:endParaRPr lang="en-US" dirty="0" smtClean="0"/>
          </a:p>
          <a:p>
            <a:endParaRPr lang="en-US" dirty="0"/>
          </a:p>
        </p:txBody>
      </p:sp>
      <p:sp>
        <p:nvSpPr>
          <p:cNvPr id="7" name="Rectangle 6"/>
          <p:cNvSpPr/>
          <p:nvPr/>
        </p:nvSpPr>
        <p:spPr>
          <a:xfrm>
            <a:off x="1403552" y="4454771"/>
            <a:ext cx="7597379" cy="1477328"/>
          </a:xfrm>
          <a:prstGeom prst="rect">
            <a:avLst/>
          </a:prstGeom>
        </p:spPr>
        <p:txBody>
          <a:bodyPr wrap="square">
            <a:spAutoFit/>
          </a:bodyPr>
          <a:lstStyle/>
          <a:p>
            <a:r>
              <a:rPr lang="en-US" dirty="0" smtClean="0"/>
              <a:t>After the team science discussion (BDK 09), the matched pairs will be asked to develop a plausible big data research question to be presented at the end of the workshop.  They will need to identify a good question, potential data sources, and a preliminary plan for how to approach the problem.  The groups will present on the last day of the workshop.</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927" y="4343422"/>
            <a:ext cx="719426" cy="719426"/>
          </a:xfrm>
          <a:prstGeom prst="rect">
            <a:avLst/>
          </a:prstGeom>
        </p:spPr>
      </p:pic>
    </p:spTree>
    <p:custDataLst>
      <p:tags r:id="rId1"/>
    </p:custDataLst>
    <p:extLst>
      <p:ext uri="{BB962C8B-B14F-4D97-AF65-F5344CB8AC3E}">
        <p14:creationId xmlns:p14="http://schemas.microsoft.com/office/powerpoint/2010/main" val="3486763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840441"/>
            <a:ext cx="7171765" cy="6986528"/>
          </a:xfrm>
          <a:prstGeom prst="rect">
            <a:avLst/>
          </a:prstGeom>
          <a:noFill/>
        </p:spPr>
        <p:txBody>
          <a:bodyPr wrap="square" rtlCol="0">
            <a:spAutoFit/>
          </a:bodyPr>
          <a:lstStyle/>
          <a:p>
            <a:pPr algn="ctr"/>
            <a:r>
              <a:rPr lang="en-US" sz="5600" dirty="0" smtClean="0">
                <a:latin typeface="+mj-lt"/>
              </a:rPr>
              <a:t>Identify</a:t>
            </a:r>
          </a:p>
          <a:p>
            <a:pPr algn="ctr"/>
            <a:r>
              <a:rPr lang="en-US" sz="2000" dirty="0" smtClean="0">
                <a:latin typeface="+mj-lt"/>
              </a:rPr>
              <a:t>Your audience</a:t>
            </a:r>
          </a:p>
          <a:p>
            <a:pPr algn="ctr"/>
            <a:endParaRPr lang="en-US" sz="600" dirty="0">
              <a:latin typeface="+mj-lt"/>
            </a:endParaRPr>
          </a:p>
          <a:p>
            <a:pPr algn="ctr"/>
            <a:r>
              <a:rPr lang="en-US" sz="5600" dirty="0" smtClean="0">
                <a:solidFill>
                  <a:schemeClr val="accent6"/>
                </a:solidFill>
                <a:latin typeface="+mj-lt"/>
              </a:rPr>
              <a:t>Focus</a:t>
            </a:r>
          </a:p>
          <a:p>
            <a:pPr lvl="0" algn="ctr"/>
            <a:r>
              <a:rPr lang="en-US" sz="2000" dirty="0" smtClean="0">
                <a:solidFill>
                  <a:schemeClr val="accent6"/>
                </a:solidFill>
                <a:latin typeface="Cambria"/>
              </a:rPr>
              <a:t>The format</a:t>
            </a:r>
          </a:p>
          <a:p>
            <a:pPr lvl="0" algn="ctr"/>
            <a:endParaRPr lang="en-US" sz="600" dirty="0">
              <a:solidFill>
                <a:srgbClr val="18496B"/>
              </a:solidFill>
              <a:latin typeface="Cambria"/>
            </a:endParaRPr>
          </a:p>
          <a:p>
            <a:pPr algn="ctr"/>
            <a:r>
              <a:rPr lang="en-US" sz="5600" dirty="0" smtClean="0">
                <a:solidFill>
                  <a:schemeClr val="accent3">
                    <a:lumMod val="60000"/>
                    <a:lumOff val="40000"/>
                  </a:schemeClr>
                </a:solidFill>
                <a:latin typeface="+mj-lt"/>
              </a:rPr>
              <a:t>Define</a:t>
            </a:r>
          </a:p>
          <a:p>
            <a:pPr lvl="0" algn="ctr"/>
            <a:r>
              <a:rPr lang="en-US" sz="2000" dirty="0" smtClean="0">
                <a:solidFill>
                  <a:schemeClr val="accent3">
                    <a:lumMod val="60000"/>
                    <a:lumOff val="40000"/>
                  </a:schemeClr>
                </a:solidFill>
                <a:latin typeface="Cambria"/>
              </a:rPr>
              <a:t>Objectives and Assessment</a:t>
            </a:r>
          </a:p>
          <a:p>
            <a:pPr lvl="0" algn="ctr"/>
            <a:endParaRPr lang="en-US" sz="600" dirty="0" smtClean="0">
              <a:solidFill>
                <a:srgbClr val="18496B"/>
              </a:solidFill>
              <a:latin typeface="Cambria"/>
            </a:endParaRPr>
          </a:p>
          <a:p>
            <a:pPr lvl="0" algn="ctr"/>
            <a:r>
              <a:rPr lang="en-US" sz="5600" dirty="0" smtClean="0">
                <a:solidFill>
                  <a:schemeClr val="accent2"/>
                </a:solidFill>
                <a:latin typeface="Cambria"/>
              </a:rPr>
              <a:t>Create</a:t>
            </a:r>
            <a:endParaRPr lang="en-US" sz="5600" dirty="0">
              <a:solidFill>
                <a:schemeClr val="accent2"/>
              </a:solidFill>
              <a:latin typeface="Cambria"/>
            </a:endParaRPr>
          </a:p>
          <a:p>
            <a:pPr lvl="0" algn="ctr"/>
            <a:r>
              <a:rPr lang="en-US" sz="2000" dirty="0" smtClean="0">
                <a:solidFill>
                  <a:schemeClr val="accent2"/>
                </a:solidFill>
                <a:latin typeface="Cambria"/>
              </a:rPr>
              <a:t>Make your custom workshop a reality!</a:t>
            </a:r>
            <a:endParaRPr lang="en-US" sz="5600" dirty="0">
              <a:solidFill>
                <a:schemeClr val="accent2"/>
              </a:solidFill>
              <a:latin typeface="Cambria"/>
            </a:endParaRPr>
          </a:p>
          <a:p>
            <a:pPr lvl="0" algn="ctr"/>
            <a:endParaRPr lang="en-US" sz="5600" dirty="0" smtClean="0">
              <a:solidFill>
                <a:srgbClr val="18496B"/>
              </a:solidFill>
              <a:latin typeface="Cambria"/>
            </a:endParaRPr>
          </a:p>
          <a:p>
            <a:pPr algn="ctr"/>
            <a:endParaRPr lang="en-US" sz="5600" dirty="0">
              <a:latin typeface="+mj-lt"/>
            </a:endParaRPr>
          </a:p>
        </p:txBody>
      </p:sp>
    </p:spTree>
    <p:custDataLst>
      <p:tags r:id="rId1"/>
    </p:custDataLst>
    <p:extLst>
      <p:ext uri="{BB962C8B-B14F-4D97-AF65-F5344CB8AC3E}">
        <p14:creationId xmlns:p14="http://schemas.microsoft.com/office/powerpoint/2010/main" val="19896083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3395367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5240" y="3893820"/>
            <a:ext cx="9144000" cy="106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http://www.celt.iastate.edu/teaching-resources/effective-practice/revised-blooms-taxonomy/</a:t>
            </a:r>
            <a:endParaRPr lang="en-US" sz="2400" dirty="0" smtClean="0">
              <a:solidFill>
                <a:schemeClr val="bg1"/>
              </a:solidFill>
            </a:endParaRPr>
          </a:p>
        </p:txBody>
      </p:sp>
      <p:sp>
        <p:nvSpPr>
          <p:cNvPr id="25" name="Rectangle 24"/>
          <p:cNvSpPr/>
          <p:nvPr/>
        </p:nvSpPr>
        <p:spPr>
          <a:xfrm>
            <a:off x="-15240" y="2522220"/>
            <a:ext cx="9144000" cy="106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https://www.cmu.edu/teaching/designteach/design/learningobjectives.html</a:t>
            </a:r>
            <a:endParaRPr lang="en-US" sz="2400" dirty="0" smtClean="0">
              <a:solidFill>
                <a:schemeClr val="bg1"/>
              </a:solidFill>
            </a:endParaRPr>
          </a:p>
        </p:txBody>
      </p:sp>
      <p:grpSp>
        <p:nvGrpSpPr>
          <p:cNvPr id="8" name="Group 7"/>
          <p:cNvGrpSpPr/>
          <p:nvPr/>
        </p:nvGrpSpPr>
        <p:grpSpPr>
          <a:xfrm>
            <a:off x="615466" y="-1"/>
            <a:ext cx="1371719" cy="913118"/>
            <a:chOff x="7094966" y="0"/>
            <a:chExt cx="1371719" cy="554442"/>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10" name="TextBox 9"/>
            <p:cNvSpPr txBox="1"/>
            <p:nvPr/>
          </p:nvSpPr>
          <p:spPr>
            <a:xfrm>
              <a:off x="7094967" y="87240"/>
              <a:ext cx="1371718" cy="467202"/>
            </a:xfrm>
            <a:prstGeom prst="rect">
              <a:avLst/>
            </a:prstGeom>
            <a:noFill/>
          </p:spPr>
          <p:txBody>
            <a:bodyPr wrap="square" rtlCol="0">
              <a:spAutoFit/>
            </a:bodyPr>
            <a:lstStyle/>
            <a:p>
              <a:pPr algn="ctr"/>
              <a:r>
                <a:rPr lang="en-US" sz="1600" dirty="0" smtClean="0">
                  <a:solidFill>
                    <a:schemeClr val="bg1"/>
                  </a:solidFill>
                  <a:latin typeface="+mj-lt"/>
                </a:rPr>
                <a:t>Learning Objectives</a:t>
              </a:r>
            </a:p>
            <a:p>
              <a:pPr algn="ctr"/>
              <a:endParaRPr lang="en-US" sz="1200" dirty="0">
                <a:solidFill>
                  <a:schemeClr val="bg1"/>
                </a:solidFill>
                <a:latin typeface="+mj-lt"/>
              </a:endParaRPr>
            </a:p>
          </p:txBody>
        </p:sp>
      </p:grpSp>
    </p:spTree>
    <p:custDataLst>
      <p:tags r:id="rId1"/>
    </p:custDataLst>
    <p:extLst>
      <p:ext uri="{BB962C8B-B14F-4D97-AF65-F5344CB8AC3E}">
        <p14:creationId xmlns:p14="http://schemas.microsoft.com/office/powerpoint/2010/main" val="20121007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3758453"/>
            <a:ext cx="9144000" cy="1066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http://www.ucdenver.edu/faculty_staff/faculty/center-for-faculty-development/Documents/Tutorials/Assessment/index.htm</a:t>
            </a:r>
            <a:endParaRPr lang="en-US" sz="2400" dirty="0" smtClean="0">
              <a:solidFill>
                <a:schemeClr val="bg1"/>
              </a:solidFill>
            </a:endParaRPr>
          </a:p>
        </p:txBody>
      </p:sp>
      <p:sp>
        <p:nvSpPr>
          <p:cNvPr id="25" name="Rectangle 24"/>
          <p:cNvSpPr/>
          <p:nvPr/>
        </p:nvSpPr>
        <p:spPr>
          <a:xfrm>
            <a:off x="0" y="2288241"/>
            <a:ext cx="9144000" cy="1066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http://www.cmu.edu/teaching/assessment/howto/basics/objectives.html</a:t>
            </a:r>
          </a:p>
        </p:txBody>
      </p:sp>
      <p:grpSp>
        <p:nvGrpSpPr>
          <p:cNvPr id="8" name="Group 7"/>
          <p:cNvGrpSpPr/>
          <p:nvPr/>
        </p:nvGrpSpPr>
        <p:grpSpPr>
          <a:xfrm>
            <a:off x="615466" y="-1"/>
            <a:ext cx="1371719" cy="753035"/>
            <a:chOff x="7094966" y="0"/>
            <a:chExt cx="1371719" cy="457240"/>
          </a:xfrm>
        </p:grpSpPr>
        <p:pic>
          <p:nvPicPr>
            <p:cNvPr id="9" name="Picture 8"/>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10" name="TextBox 9"/>
            <p:cNvSpPr txBox="1"/>
            <p:nvPr/>
          </p:nvSpPr>
          <p:spPr>
            <a:xfrm>
              <a:off x="7094967" y="87240"/>
              <a:ext cx="1371718" cy="355073"/>
            </a:xfrm>
            <a:prstGeom prst="rect">
              <a:avLst/>
            </a:prstGeom>
            <a:noFill/>
          </p:spPr>
          <p:txBody>
            <a:bodyPr wrap="square" rtlCol="0">
              <a:spAutoFit/>
            </a:bodyPr>
            <a:lstStyle/>
            <a:p>
              <a:pPr algn="ctr"/>
              <a:r>
                <a:rPr lang="en-US" sz="1600" dirty="0" smtClean="0">
                  <a:solidFill>
                    <a:schemeClr val="bg1"/>
                  </a:solidFill>
                  <a:latin typeface="+mj-lt"/>
                </a:rPr>
                <a:t>Learning</a:t>
              </a:r>
            </a:p>
            <a:p>
              <a:pPr algn="ctr"/>
              <a:r>
                <a:rPr lang="en-US" sz="1600" dirty="0" smtClean="0">
                  <a:solidFill>
                    <a:schemeClr val="bg1"/>
                  </a:solidFill>
                  <a:latin typeface="+mj-lt"/>
                </a:rPr>
                <a:t>Assessment</a:t>
              </a:r>
              <a:endParaRPr lang="en-US" sz="1200" dirty="0">
                <a:solidFill>
                  <a:schemeClr val="bg1"/>
                </a:solidFill>
                <a:latin typeface="+mj-lt"/>
              </a:endParaRPr>
            </a:p>
          </p:txBody>
        </p:sp>
      </p:grpSp>
    </p:spTree>
    <p:custDataLst>
      <p:tags r:id="rId1"/>
    </p:custDataLst>
    <p:extLst>
      <p:ext uri="{BB962C8B-B14F-4D97-AF65-F5344CB8AC3E}">
        <p14:creationId xmlns:p14="http://schemas.microsoft.com/office/powerpoint/2010/main" val="1101854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28900"/>
            <a:ext cx="91440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latin typeface="+mj-lt"/>
              </a:rPr>
              <a:t>The Big Question</a:t>
            </a:r>
            <a:endParaRPr lang="en-US" sz="9600" dirty="0">
              <a:solidFill>
                <a:schemeClr val="bg1"/>
              </a:solidFill>
              <a:latin typeface="+mj-lt"/>
            </a:endParaRPr>
          </a:p>
        </p:txBody>
      </p:sp>
    </p:spTree>
    <p:extLst>
      <p:ext uri="{BB962C8B-B14F-4D97-AF65-F5344CB8AC3E}">
        <p14:creationId xmlns:p14="http://schemas.microsoft.com/office/powerpoint/2010/main" val="218852877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00800" y="5638800"/>
            <a:ext cx="2308645" cy="707886"/>
          </a:xfrm>
          <a:prstGeom prst="rect">
            <a:avLst/>
          </a:prstGeom>
          <a:noFill/>
        </p:spPr>
        <p:txBody>
          <a:bodyPr wrap="none" rtlCol="0">
            <a:spAutoFit/>
          </a:bodyPr>
          <a:lstStyle/>
          <a:p>
            <a:r>
              <a:rPr lang="en-US" sz="4000" dirty="0" smtClean="0">
                <a:latin typeface="Bebas Neue" pitchFamily="34" charset="0"/>
              </a:rPr>
              <a:t>Hello there!</a:t>
            </a:r>
            <a:endParaRPr lang="en-US" sz="4000" dirty="0">
              <a:latin typeface="Bebas Neue" pitchFamily="34" charset="0"/>
            </a:endParaRPr>
          </a:p>
        </p:txBody>
      </p:sp>
      <p:pic>
        <p:nvPicPr>
          <p:cNvPr id="4" name="Picture 3" descr="Graph Paper 6 Crumpled.png"/>
          <p:cNvPicPr>
            <a:picLocks noChangeAspect="1"/>
          </p:cNvPicPr>
          <p:nvPr/>
        </p:nvPicPr>
        <p:blipFill>
          <a:blip r:embed="rId2" cstate="print"/>
          <a:stretch>
            <a:fillRect/>
          </a:stretch>
        </p:blipFill>
        <p:spPr>
          <a:xfrm>
            <a:off x="2028" y="0"/>
            <a:ext cx="9139943" cy="6858000"/>
          </a:xfrm>
          <a:prstGeom prst="rect">
            <a:avLst/>
          </a:prstGeom>
        </p:spPr>
      </p:pic>
      <p:sp>
        <p:nvSpPr>
          <p:cNvPr id="5" name="TextBox 4"/>
          <p:cNvSpPr txBox="1"/>
          <p:nvPr/>
        </p:nvSpPr>
        <p:spPr>
          <a:xfrm>
            <a:off x="762001" y="1447800"/>
            <a:ext cx="8120742" cy="3416320"/>
          </a:xfrm>
          <a:prstGeom prst="rect">
            <a:avLst/>
          </a:prstGeom>
          <a:noFill/>
        </p:spPr>
        <p:txBody>
          <a:bodyPr wrap="square" rtlCol="0">
            <a:spAutoFit/>
          </a:bodyPr>
          <a:lstStyle/>
          <a:p>
            <a:r>
              <a:rPr lang="en-US" sz="7200" b="1" cap="small" dirty="0" smtClean="0"/>
              <a:t>how do we use</a:t>
            </a:r>
          </a:p>
          <a:p>
            <a:r>
              <a:rPr lang="en-US" sz="7200" b="1" cap="small" dirty="0" smtClean="0"/>
              <a:t>all of these</a:t>
            </a:r>
          </a:p>
          <a:p>
            <a:r>
              <a:rPr lang="en-US" sz="7200" b="1" cap="small" dirty="0" smtClean="0"/>
              <a:t>modules?</a:t>
            </a:r>
            <a:endParaRPr lang="en-US" sz="7200" b="1" cap="small" dirty="0"/>
          </a:p>
        </p:txBody>
      </p:sp>
    </p:spTree>
    <p:extLst>
      <p:ext uri="{BB962C8B-B14F-4D97-AF65-F5344CB8AC3E}">
        <p14:creationId xmlns:p14="http://schemas.microsoft.com/office/powerpoint/2010/main" val="32851754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p:cNvSpPr>
            <a:spLocks noGrp="1"/>
          </p:cNvSpPr>
          <p:nvPr>
            <p:ph type="title"/>
          </p:nvPr>
        </p:nvSpPr>
        <p:spPr/>
        <p:txBody>
          <a:bodyPr/>
          <a:lstStyle/>
          <a:p>
            <a:r>
              <a:rPr lang="en-US" dirty="0"/>
              <a:t>Great workshops are created when you thoughtfully address and balance four components</a:t>
            </a:r>
          </a:p>
        </p:txBody>
      </p:sp>
      <p:sp>
        <p:nvSpPr>
          <p:cNvPr id="49" name="Text Placeholder 48"/>
          <p:cNvSpPr>
            <a:spLocks noGrp="1"/>
          </p:cNvSpPr>
          <p:nvPr>
            <p:ph type="body" idx="1"/>
          </p:nvPr>
        </p:nvSpPr>
        <p:spPr/>
        <p:txBody>
          <a:bodyPr/>
          <a:lstStyle/>
          <a:p>
            <a:endParaRPr lang="en-US" dirty="0"/>
          </a:p>
        </p:txBody>
      </p:sp>
    </p:spTree>
    <p:custDataLst>
      <p:tags r:id="rId1"/>
    </p:custDataLst>
    <p:extLst>
      <p:ext uri="{BB962C8B-B14F-4D97-AF65-F5344CB8AC3E}">
        <p14:creationId xmlns:p14="http://schemas.microsoft.com/office/powerpoint/2010/main" val="1169474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154733" y="541939"/>
            <a:ext cx="3029339" cy="3029339"/>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433475" y="1800998"/>
            <a:ext cx="3029339" cy="3029339"/>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875991" y="1800998"/>
            <a:ext cx="3029339" cy="3029339"/>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54733" y="2975651"/>
            <a:ext cx="3029339" cy="302933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90314" y="1070261"/>
            <a:ext cx="2616591" cy="646331"/>
          </a:xfrm>
          <a:prstGeom prst="rect">
            <a:avLst/>
          </a:prstGeom>
          <a:noFill/>
        </p:spPr>
        <p:txBody>
          <a:bodyPr wrap="square" rtlCol="0">
            <a:spAutoFit/>
          </a:bodyPr>
          <a:lstStyle/>
          <a:p>
            <a:pPr algn="ctr"/>
            <a:r>
              <a:rPr lang="en-US" b="1" dirty="0" smtClean="0"/>
              <a:t>Learning Objectives </a:t>
            </a:r>
          </a:p>
          <a:p>
            <a:pPr algn="ctr"/>
            <a:r>
              <a:rPr lang="en-US" b="1" dirty="0" smtClean="0"/>
              <a:t>&amp; Assessment</a:t>
            </a:r>
            <a:endParaRPr lang="en-US" b="1" dirty="0"/>
          </a:p>
        </p:txBody>
      </p:sp>
      <p:sp>
        <p:nvSpPr>
          <p:cNvPr id="11" name="TextBox 10"/>
          <p:cNvSpPr txBox="1"/>
          <p:nvPr/>
        </p:nvSpPr>
        <p:spPr>
          <a:xfrm>
            <a:off x="5373764" y="3052783"/>
            <a:ext cx="2328203" cy="369332"/>
          </a:xfrm>
          <a:prstGeom prst="rect">
            <a:avLst/>
          </a:prstGeom>
          <a:noFill/>
        </p:spPr>
        <p:txBody>
          <a:bodyPr wrap="square" rtlCol="0">
            <a:spAutoFit/>
          </a:bodyPr>
          <a:lstStyle/>
          <a:p>
            <a:pPr algn="ctr"/>
            <a:r>
              <a:rPr lang="en-US" b="1" dirty="0" smtClean="0">
                <a:solidFill>
                  <a:schemeClr val="bg1"/>
                </a:solidFill>
              </a:rPr>
              <a:t>Audience</a:t>
            </a:r>
            <a:endParaRPr lang="en-US" b="1" dirty="0">
              <a:solidFill>
                <a:schemeClr val="bg1"/>
              </a:solidFill>
            </a:endParaRPr>
          </a:p>
        </p:txBody>
      </p:sp>
      <p:sp>
        <p:nvSpPr>
          <p:cNvPr id="12" name="TextBox 11"/>
          <p:cNvSpPr txBox="1"/>
          <p:nvPr/>
        </p:nvSpPr>
        <p:spPr>
          <a:xfrm>
            <a:off x="3505299" y="4907469"/>
            <a:ext cx="2328203" cy="369332"/>
          </a:xfrm>
          <a:prstGeom prst="rect">
            <a:avLst/>
          </a:prstGeom>
          <a:noFill/>
        </p:spPr>
        <p:txBody>
          <a:bodyPr wrap="square" rtlCol="0">
            <a:spAutoFit/>
          </a:bodyPr>
          <a:lstStyle/>
          <a:p>
            <a:pPr algn="ctr"/>
            <a:r>
              <a:rPr lang="en-US" b="1" dirty="0" smtClean="0"/>
              <a:t>Format</a:t>
            </a:r>
            <a:endParaRPr lang="en-US" b="1" dirty="0"/>
          </a:p>
        </p:txBody>
      </p:sp>
      <p:sp>
        <p:nvSpPr>
          <p:cNvPr id="13" name="TextBox 12"/>
          <p:cNvSpPr txBox="1"/>
          <p:nvPr/>
        </p:nvSpPr>
        <p:spPr>
          <a:xfrm>
            <a:off x="1950527" y="3052783"/>
            <a:ext cx="1320211" cy="369332"/>
          </a:xfrm>
          <a:prstGeom prst="rect">
            <a:avLst/>
          </a:prstGeom>
          <a:noFill/>
        </p:spPr>
        <p:txBody>
          <a:bodyPr wrap="square" rtlCol="0">
            <a:spAutoFit/>
          </a:bodyPr>
          <a:lstStyle/>
          <a:p>
            <a:pPr algn="ctr"/>
            <a:r>
              <a:rPr lang="en-US" b="1" dirty="0" smtClean="0">
                <a:solidFill>
                  <a:schemeClr val="bg1"/>
                </a:solidFill>
              </a:rPr>
              <a:t>Paths</a:t>
            </a:r>
            <a:endParaRPr lang="en-US" b="1" dirty="0">
              <a:solidFill>
                <a:schemeClr val="bg1"/>
              </a:solidFill>
            </a:endParaRPr>
          </a:p>
        </p:txBody>
      </p:sp>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4428527" y="2858175"/>
              <a:ext cx="422640" cy="798840"/>
            </p14:xfrm>
          </p:contentPart>
        </mc:Choice>
        <mc:Fallback xmlns="">
          <p:pic>
            <p:nvPicPr>
              <p:cNvPr id="10" name="Ink 9"/>
              <p:cNvPicPr/>
              <p:nvPr/>
            </p:nvPicPr>
            <p:blipFill>
              <a:blip r:embed="rId4"/>
              <a:stretch>
                <a:fillRect/>
              </a:stretch>
            </p:blipFill>
            <p:spPr>
              <a:xfrm>
                <a:off x="4405847" y="2838735"/>
                <a:ext cx="467640" cy="83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1984487" y="3439215"/>
              <a:ext cx="2338920" cy="2004120"/>
            </p14:xfrm>
          </p:contentPart>
        </mc:Choice>
        <mc:Fallback xmlns="">
          <p:pic>
            <p:nvPicPr>
              <p:cNvPr id="15" name="Ink 14"/>
              <p:cNvPicPr/>
              <p:nvPr/>
            </p:nvPicPr>
            <p:blipFill>
              <a:blip r:embed="rId6"/>
              <a:stretch>
                <a:fillRect/>
              </a:stretch>
            </p:blipFill>
            <p:spPr>
              <a:xfrm>
                <a:off x="1976927" y="3420855"/>
                <a:ext cx="2364840" cy="2030040"/>
              </a:xfrm>
              <a:prstGeom prst="rect">
                <a:avLst/>
              </a:prstGeom>
            </p:spPr>
          </p:pic>
        </mc:Fallback>
      </mc:AlternateContent>
      <p:sp>
        <p:nvSpPr>
          <p:cNvPr id="16" name="TextBox 15"/>
          <p:cNvSpPr txBox="1"/>
          <p:nvPr/>
        </p:nvSpPr>
        <p:spPr>
          <a:xfrm>
            <a:off x="914184" y="5118949"/>
            <a:ext cx="2009192" cy="830997"/>
          </a:xfrm>
          <a:prstGeom prst="rect">
            <a:avLst/>
          </a:prstGeom>
          <a:noFill/>
        </p:spPr>
        <p:txBody>
          <a:bodyPr wrap="square" rtlCol="0">
            <a:spAutoFit/>
          </a:bodyPr>
          <a:lstStyle/>
          <a:p>
            <a:r>
              <a:rPr lang="en-US" sz="2400" i="1" dirty="0" smtClean="0">
                <a:solidFill>
                  <a:srgbClr val="3B3838"/>
                </a:solidFill>
                <a:latin typeface="+mj-lt"/>
              </a:rPr>
              <a:t>Great workshops!</a:t>
            </a:r>
            <a:endParaRPr lang="en-US" sz="2400" i="1" dirty="0">
              <a:solidFill>
                <a:srgbClr val="3B3838"/>
              </a:solidFill>
              <a:latin typeface="+mj-lt"/>
            </a:endParaRPr>
          </a:p>
        </p:txBody>
      </p:sp>
    </p:spTree>
    <p:custDataLst>
      <p:tags r:id="rId1"/>
    </p:custDataLst>
    <p:extLst>
      <p:ext uri="{BB962C8B-B14F-4D97-AF65-F5344CB8AC3E}">
        <p14:creationId xmlns:p14="http://schemas.microsoft.com/office/powerpoint/2010/main" val="3273731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500"/>
              </a:lnSpc>
            </a:pPr>
            <a:r>
              <a:rPr lang="en-US" dirty="0" smtClean="0"/>
              <a:t>Audience</a:t>
            </a:r>
            <a:endParaRPr lang="en-US" b="1" dirty="0"/>
          </a:p>
        </p:txBody>
      </p:sp>
      <p:sp>
        <p:nvSpPr>
          <p:cNvPr id="3" name="Text Placeholder 2"/>
          <p:cNvSpPr>
            <a:spLocks noGrp="1"/>
          </p:cNvSpPr>
          <p:nvPr>
            <p:ph type="body" idx="1"/>
          </p:nvPr>
        </p:nvSpPr>
        <p:spPr/>
        <p:txBody>
          <a:bodyPr/>
          <a:lstStyle/>
          <a:p>
            <a:r>
              <a:rPr lang="en-US" dirty="0" smtClean="0"/>
              <a:t>Who are we working with, exactly?</a:t>
            </a:r>
            <a:endParaRPr lang="en-US" dirty="0"/>
          </a:p>
        </p:txBody>
      </p:sp>
    </p:spTree>
    <p:custDataLst>
      <p:tags r:id="rId1"/>
    </p:custDataLst>
    <p:extLst>
      <p:ext uri="{BB962C8B-B14F-4D97-AF65-F5344CB8AC3E}">
        <p14:creationId xmlns:p14="http://schemas.microsoft.com/office/powerpoint/2010/main" val="3305912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Clearly identify your audience</a:t>
            </a:r>
            <a:endParaRPr lang="en-US" dirty="0"/>
          </a:p>
        </p:txBody>
      </p:sp>
      <p:sp>
        <p:nvSpPr>
          <p:cNvPr id="10" name="Content Placeholder 9"/>
          <p:cNvSpPr>
            <a:spLocks noGrp="1"/>
          </p:cNvSpPr>
          <p:nvPr>
            <p:ph sz="quarter" idx="14"/>
          </p:nvPr>
        </p:nvSpPr>
        <p:spPr>
          <a:xfrm>
            <a:off x="411480" y="6461760"/>
            <a:ext cx="8507549" cy="322393"/>
          </a:xfrm>
        </p:spPr>
        <p:txBody>
          <a:bodyPr/>
          <a:lstStyle/>
          <a:p>
            <a:r>
              <a:rPr lang="en-US" sz="1400" dirty="0" smtClean="0"/>
              <a:t>Insert a photo of your target audience</a:t>
            </a:r>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61" y="1372942"/>
            <a:ext cx="914400" cy="914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460" y="1372942"/>
            <a:ext cx="914400" cy="914400"/>
          </a:xfrm>
          <a:prstGeom prst="rect">
            <a:avLst/>
          </a:prstGeom>
        </p:spPr>
      </p:pic>
      <p:sp>
        <p:nvSpPr>
          <p:cNvPr id="6" name="TextBox 5"/>
          <p:cNvSpPr txBox="1"/>
          <p:nvPr/>
        </p:nvSpPr>
        <p:spPr>
          <a:xfrm>
            <a:off x="5476860" y="1598686"/>
            <a:ext cx="2819352" cy="4247317"/>
          </a:xfrm>
          <a:prstGeom prst="rect">
            <a:avLst/>
          </a:prstGeom>
          <a:noFill/>
        </p:spPr>
        <p:txBody>
          <a:bodyPr wrap="square" rtlCol="0">
            <a:spAutoFit/>
          </a:bodyPr>
          <a:lstStyle/>
          <a:p>
            <a:r>
              <a:rPr lang="en-US" dirty="0" smtClean="0"/>
              <a:t>Identifying your audience involves more than just naming a group of people.</a:t>
            </a:r>
          </a:p>
          <a:p>
            <a:endParaRPr lang="en-US" dirty="0"/>
          </a:p>
          <a:p>
            <a:r>
              <a:rPr lang="en-US" dirty="0" smtClean="0"/>
              <a:t>Consider the following:</a:t>
            </a:r>
          </a:p>
          <a:p>
            <a:pPr marL="285750" indent="-285750">
              <a:buFont typeface="Arial" panose="020B0604020202020204" pitchFamily="34" charset="0"/>
              <a:buChar char="•"/>
            </a:pPr>
            <a:r>
              <a:rPr lang="en-US" i="1" dirty="0" smtClean="0"/>
              <a:t>Who</a:t>
            </a:r>
            <a:r>
              <a:rPr lang="en-US" dirty="0" smtClean="0"/>
              <a:t> they are?  Be specific!</a:t>
            </a:r>
          </a:p>
          <a:p>
            <a:pPr marL="285750" indent="-285750">
              <a:buFont typeface="Arial" panose="020B0604020202020204" pitchFamily="34" charset="0"/>
              <a:buChar char="•"/>
            </a:pPr>
            <a:r>
              <a:rPr lang="en-US" i="1" dirty="0" smtClean="0"/>
              <a:t>What </a:t>
            </a:r>
            <a:r>
              <a:rPr lang="en-US" dirty="0" smtClean="0"/>
              <a:t>do they already know?  </a:t>
            </a:r>
            <a:r>
              <a:rPr lang="en-US" i="1" dirty="0" smtClean="0"/>
              <a:t>What</a:t>
            </a:r>
            <a:r>
              <a:rPr lang="en-US" dirty="0" smtClean="0"/>
              <a:t> do they not know?</a:t>
            </a:r>
          </a:p>
          <a:p>
            <a:pPr marL="285750" indent="-285750">
              <a:buFont typeface="Arial" panose="020B0604020202020204" pitchFamily="34" charset="0"/>
              <a:buChar char="•"/>
            </a:pPr>
            <a:r>
              <a:rPr lang="en-US" i="1" dirty="0"/>
              <a:t>W</a:t>
            </a:r>
            <a:r>
              <a:rPr lang="en-US" i="1" dirty="0" smtClean="0"/>
              <a:t>hat </a:t>
            </a:r>
            <a:r>
              <a:rPr lang="en-US" dirty="0" smtClean="0"/>
              <a:t>is their purpose in taking the workshop?</a:t>
            </a:r>
          </a:p>
          <a:p>
            <a:pPr marL="285750" indent="-285750">
              <a:buFont typeface="Arial" panose="020B0604020202020204" pitchFamily="34" charset="0"/>
              <a:buChar char="•"/>
            </a:pPr>
            <a:r>
              <a:rPr lang="en-US" i="1" dirty="0" smtClean="0"/>
              <a:t>What</a:t>
            </a:r>
            <a:r>
              <a:rPr lang="en-US" dirty="0" smtClean="0"/>
              <a:t> will they learn?</a:t>
            </a:r>
            <a:endParaRPr lang="en-US" i="1" dirty="0"/>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1820245" y="1598686"/>
            <a:ext cx="2359046" cy="2359046"/>
          </a:xfrm>
          <a:prstGeom prst="rect">
            <a:avLst/>
          </a:prstGeom>
        </p:spPr>
      </p:pic>
    </p:spTree>
    <p:custDataLst>
      <p:tags r:id="rId1"/>
    </p:custDataLst>
    <p:extLst>
      <p:ext uri="{BB962C8B-B14F-4D97-AF65-F5344CB8AC3E}">
        <p14:creationId xmlns:p14="http://schemas.microsoft.com/office/powerpoint/2010/main" val="116915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audience analysis</a:t>
            </a:r>
            <a:endParaRPr lang="en-US" dirty="0"/>
          </a:p>
        </p:txBody>
      </p:sp>
      <p:sp>
        <p:nvSpPr>
          <p:cNvPr id="5" name="Rectangle 4"/>
          <p:cNvSpPr/>
          <p:nvPr/>
        </p:nvSpPr>
        <p:spPr>
          <a:xfrm>
            <a:off x="1403552" y="2242641"/>
            <a:ext cx="7069887" cy="1477328"/>
          </a:xfrm>
          <a:prstGeom prst="rect">
            <a:avLst/>
          </a:prstGeom>
        </p:spPr>
        <p:txBody>
          <a:bodyPr wrap="square">
            <a:spAutoFit/>
          </a:bodyPr>
          <a:lstStyle/>
          <a:p>
            <a:r>
              <a:rPr lang="en-US" b="1" i="1" dirty="0"/>
              <a:t>Who</a:t>
            </a:r>
            <a:r>
              <a:rPr lang="en-US" b="1" dirty="0"/>
              <a:t> they are?  Be specific</a:t>
            </a:r>
            <a:r>
              <a:rPr lang="en-US" b="1" dirty="0" smtClean="0"/>
              <a:t>!  </a:t>
            </a:r>
            <a:r>
              <a:rPr lang="en-US" dirty="0" smtClean="0"/>
              <a:t>-  The advanced undergraduate student has an interest in bioinformatics, and has a background in either computation or biomedical sciences.  The student has not done bioinformatics research before.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927" y="3811409"/>
            <a:ext cx="719426" cy="71942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927" y="2131292"/>
            <a:ext cx="719426" cy="719426"/>
          </a:xfrm>
          <a:prstGeom prst="rect">
            <a:avLst/>
          </a:prstGeom>
        </p:spPr>
      </p:pic>
      <p:sp>
        <p:nvSpPr>
          <p:cNvPr id="10" name="Rectangle 9"/>
          <p:cNvSpPr/>
          <p:nvPr/>
        </p:nvSpPr>
        <p:spPr>
          <a:xfrm>
            <a:off x="0" y="1120085"/>
            <a:ext cx="9144000" cy="861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accent6"/>
                </a:solidFill>
              </a:rPr>
              <a:t>Advanced Undergraduate Student</a:t>
            </a:r>
            <a:endParaRPr lang="en-US" sz="2800" b="1" dirty="0">
              <a:solidFill>
                <a:schemeClr val="accent6"/>
              </a:solidFill>
            </a:endParaRPr>
          </a:p>
        </p:txBody>
      </p:sp>
      <p:sp>
        <p:nvSpPr>
          <p:cNvPr id="6" name="Rectangle 5"/>
          <p:cNvSpPr/>
          <p:nvPr/>
        </p:nvSpPr>
        <p:spPr>
          <a:xfrm>
            <a:off x="1403552" y="3975780"/>
            <a:ext cx="6963208" cy="2585323"/>
          </a:xfrm>
          <a:prstGeom prst="rect">
            <a:avLst/>
          </a:prstGeom>
        </p:spPr>
        <p:txBody>
          <a:bodyPr wrap="square">
            <a:spAutoFit/>
          </a:bodyPr>
          <a:lstStyle/>
          <a:p>
            <a:r>
              <a:rPr lang="en-US" b="1" i="1" dirty="0"/>
              <a:t>What </a:t>
            </a:r>
            <a:r>
              <a:rPr lang="en-US" b="1" dirty="0"/>
              <a:t>do they already know</a:t>
            </a:r>
            <a:r>
              <a:rPr lang="en-US" b="1" dirty="0" smtClean="0"/>
              <a:t>? </a:t>
            </a:r>
            <a:r>
              <a:rPr lang="en-US" dirty="0" smtClean="0"/>
              <a:t> - the student has either a computational background with some programming knowledge or a biomedical background with training in the </a:t>
            </a:r>
            <a:r>
              <a:rPr lang="en-US" dirty="0" err="1" smtClean="0"/>
              <a:t>fundementals</a:t>
            </a:r>
            <a:r>
              <a:rPr lang="en-US" dirty="0" smtClean="0"/>
              <a:t> of genomics or biology.</a:t>
            </a:r>
          </a:p>
          <a:p>
            <a:endParaRPr lang="en-US" b="1" dirty="0"/>
          </a:p>
          <a:p>
            <a:r>
              <a:rPr lang="en-US" b="1" i="1" dirty="0" smtClean="0"/>
              <a:t>What </a:t>
            </a:r>
            <a:r>
              <a:rPr lang="en-US" b="1" dirty="0" smtClean="0"/>
              <a:t>do they not know?</a:t>
            </a:r>
            <a:r>
              <a:rPr lang="en-US" dirty="0" smtClean="0"/>
              <a:t> – the student with computational knowledge may be lacking biological training; conversely, the student with biological training may have little to no computational training.</a:t>
            </a:r>
            <a:endParaRPr lang="en-US" i="1" dirty="0"/>
          </a:p>
        </p:txBody>
      </p:sp>
      <p:sp>
        <p:nvSpPr>
          <p:cNvPr id="11" name="Content Placeholder 10"/>
          <p:cNvSpPr>
            <a:spLocks noGrp="1"/>
          </p:cNvSpPr>
          <p:nvPr>
            <p:ph sz="quarter" idx="14"/>
          </p:nvPr>
        </p:nvSpPr>
        <p:spPr/>
        <p:txBody>
          <a:bodyPr/>
          <a:lstStyle/>
          <a:p>
            <a:endParaRPr lang="en-US"/>
          </a:p>
        </p:txBody>
      </p:sp>
    </p:spTree>
    <p:custDataLst>
      <p:tags r:id="rId1"/>
    </p:custDataLst>
    <p:extLst>
      <p:ext uri="{BB962C8B-B14F-4D97-AF65-F5344CB8AC3E}">
        <p14:creationId xmlns:p14="http://schemas.microsoft.com/office/powerpoint/2010/main" val="181264022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7bd8a93a-c6d9-4cc7-8fc2-2caa61294c55"/>
  <p:tag name="TAG_BACKING_FORM_KEY" val="526068-c:\wamp\www\box sync\bd2k\oer content\themeideas\bd2k working.pptx"/>
  <p:tag name="ARTICULATE_PRESENTER_VERSION" val="7"/>
  <p:tag name="ARTICULATE_USED_PAGE_ORIENTATION" val="1"/>
  <p:tag name="ARTICULATE_USED_PAGE_SIZE" val="1"/>
  <p:tag name="ARTICULATE_SLIDE_THUMBNAIL_REFRESH" val="1"/>
  <p:tag name="ARTICULATE_SLIDE_COUNT" val="2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2"/>
  <p:tag name="ARTICULATE_USED_LAYOUT" val="2"/>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UDIO_ID" val="269"/>
  <p:tag name="ARTICULATE_USED_LAYOUT" val="13"/>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D" val="269"/>
  <p:tag name="ARTICULATE_USED_LAYOUT" val="13"/>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UDIO_ID" val="268"/>
  <p:tag name="ARTICULATE_USED_LAYOUT" val="12"/>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70"/>
  <p:tag name="ARTICULATE_USED_LAYOUT" val="14"/>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271"/>
  <p:tag name="ARTICULATE_USED_LAYOUT" val="15"/>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268"/>
  <p:tag name="ARTICULATE_USED_LAYOUT" val="12"/>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D2K OER Dark">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2917</TotalTime>
  <Words>1463</Words>
  <Application>Microsoft Office PowerPoint</Application>
  <PresentationFormat>On-screen Show (4:3)</PresentationFormat>
  <Paragraphs>138</Paragraphs>
  <Slides>28</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vt:lpstr>
      <vt:lpstr>Bebas Neue</vt:lpstr>
      <vt:lpstr>Calibri</vt:lpstr>
      <vt:lpstr>Cambria</vt:lpstr>
      <vt:lpstr>Office Theme</vt:lpstr>
      <vt:lpstr>BD2K OER Dark</vt:lpstr>
      <vt:lpstr>Developing Data Workshops</vt:lpstr>
      <vt:lpstr>PowerPoint Presentation</vt:lpstr>
      <vt:lpstr>PowerPoint Presentation</vt:lpstr>
      <vt:lpstr>PowerPoint Presentation</vt:lpstr>
      <vt:lpstr>Great workshops are created when you thoughtfully address and balance four components</vt:lpstr>
      <vt:lpstr>PowerPoint Presentation</vt:lpstr>
      <vt:lpstr>Audience</vt:lpstr>
      <vt:lpstr>Clearly identify your audience</vt:lpstr>
      <vt:lpstr>Example of audience analysis</vt:lpstr>
      <vt:lpstr>Example of audience analysis</vt:lpstr>
      <vt:lpstr>An introduction to learning objectives</vt:lpstr>
      <vt:lpstr>Format</vt:lpstr>
      <vt:lpstr>Define your format</vt:lpstr>
      <vt:lpstr>Example of format analysis</vt:lpstr>
      <vt:lpstr>Example of format analysis</vt:lpstr>
      <vt:lpstr>Objectives &amp; Assessment</vt:lpstr>
      <vt:lpstr>Create Learning Objectives &amp; Assessment</vt:lpstr>
      <vt:lpstr>Example of a learning objective &amp; assessment</vt:lpstr>
      <vt:lpstr>A word on assessment…</vt:lpstr>
      <vt:lpstr>Paths</vt:lpstr>
      <vt:lpstr>Identify the OERs that work best for you</vt:lpstr>
      <vt:lpstr>Example of identification of relevant OERs</vt:lpstr>
      <vt:lpstr>Mix, remix and tailor</vt:lpstr>
      <vt:lpstr>Mix, remix and tailor</vt:lpstr>
      <vt:lpstr>PowerPoint Presentation</vt:lpstr>
      <vt:lpstr>Resources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jackie wirz</dc:creator>
  <cp:lastModifiedBy>Bjorn Pederson</cp:lastModifiedBy>
  <cp:revision>116</cp:revision>
  <dcterms:created xsi:type="dcterms:W3CDTF">2015-08-13T23:46:14Z</dcterms:created>
  <dcterms:modified xsi:type="dcterms:W3CDTF">2016-06-07T19:10:15Z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BD2K WORKING</vt:lpwstr>
  </property>
  <property fmtid="{D5CDD505-2E9C-101B-9397-08002B2CF9AE}" pid="3" name="ArticulateProjectVersion">
    <vt:lpwstr>7</vt:lpwstr>
  </property>
  <property fmtid="{D5CDD505-2E9C-101B-9397-08002B2CF9AE}" pid="4" name="ArticulateUseProject">
    <vt:lpwstr>1</vt:lpwstr>
  </property>
  <property fmtid="{D5CDD505-2E9C-101B-9397-08002B2CF9AE}" pid="5" name="ArticulateGUID">
    <vt:lpwstr>9DB7903E-9565-4536-9832-E26274E949E0</vt:lpwstr>
  </property>
  <property fmtid="{D5CDD505-2E9C-101B-9397-08002B2CF9AE}" pid="6" name="ArticulateProjectFull">
    <vt:lpwstr>C:\wamp\www\Box Sync\BD2K\OER Content\BDK31\Production\asset\BDK21-1.ppta</vt:lpwstr>
  </property>
</Properties>
</file>